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256" r:id="rId2"/>
    <p:sldId id="257" r:id="rId3"/>
    <p:sldId id="258" r:id="rId4"/>
    <p:sldId id="259" r:id="rId5"/>
    <p:sldId id="277" r:id="rId6"/>
    <p:sldId id="278" r:id="rId7"/>
    <p:sldId id="279" r:id="rId8"/>
    <p:sldId id="280" r:id="rId9"/>
    <p:sldId id="281" r:id="rId10"/>
    <p:sldId id="282" r:id="rId11"/>
    <p:sldId id="283" r:id="rId12"/>
    <p:sldId id="284" r:id="rId13"/>
    <p:sldId id="260" r:id="rId14"/>
    <p:sldId id="287" r:id="rId15"/>
    <p:sldId id="288" r:id="rId16"/>
    <p:sldId id="261" r:id="rId17"/>
    <p:sldId id="289" r:id="rId18"/>
    <p:sldId id="286" r:id="rId19"/>
    <p:sldId id="290" r:id="rId20"/>
    <p:sldId id="291" r:id="rId21"/>
    <p:sldId id="262" r:id="rId22"/>
    <p:sldId id="285" r:id="rId23"/>
    <p:sldId id="293" r:id="rId24"/>
    <p:sldId id="292" r:id="rId25"/>
    <p:sldId id="295" r:id="rId26"/>
    <p:sldId id="296" r:id="rId27"/>
    <p:sldId id="263" r:id="rId28"/>
    <p:sldId id="297" r:id="rId29"/>
    <p:sldId id="298" r:id="rId30"/>
    <p:sldId id="276" r:id="rId31"/>
  </p:sldIdLst>
  <p:sldSz cx="16256000" cy="10160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60854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60854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60854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60854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60854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60854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60854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60854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60854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9323"/>
    <p:restoredTop sz="94681"/>
  </p:normalViewPr>
  <p:slideViewPr>
    <p:cSldViewPr snapToGrid="0">
      <p:cViewPr varScale="1">
        <p:scale>
          <a:sx n="48" d="100"/>
          <a:sy n="48" d="100"/>
        </p:scale>
        <p:origin x="216" y="6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notesMaster" Target="notesMasters/notesMaster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presProps" Target="presProps.xml"/><Relationship Id="rId34" Type="http://schemas.openxmlformats.org/officeDocument/2006/relationships/viewProps" Target="viewProps.xml"/><Relationship Id="rId35" Type="http://schemas.openxmlformats.org/officeDocument/2006/relationships/theme" Target="theme/theme1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1" name="Shape 151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13397641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1pPr>
    <a:lvl2pPr indent="2286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2pPr>
    <a:lvl3pPr indent="4572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3pPr>
    <a:lvl4pPr indent="6858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4pPr>
    <a:lvl5pPr indent="9144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5pPr>
    <a:lvl6pPr indent="11430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6pPr>
    <a:lvl7pPr indent="13716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7pPr>
    <a:lvl8pPr indent="16002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8pPr>
    <a:lvl9pPr indent="18288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Relationship Id="rId3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e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Relationship Id="rId3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Relationship Id="rId3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="" xmlns:a16="http://schemas.microsoft.com/office/drawing/2014/main" id="{4FBD9F1B-1BB7-4004-820E-6CAD847E2F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256000" cy="10160000"/>
          </a:xfrm>
          <a:prstGeom prst="rect">
            <a:avLst/>
          </a:prstGeom>
        </p:spPr>
      </p:pic>
      <p:sp>
        <p:nvSpPr>
          <p:cNvPr id="14" name="标题文本"/>
          <p:cNvSpPr txBox="1">
            <a:spLocks noGrp="1"/>
          </p:cNvSpPr>
          <p:nvPr>
            <p:ph type="title"/>
          </p:nvPr>
        </p:nvSpPr>
        <p:spPr>
          <a:xfrm>
            <a:off x="437621" y="5531991"/>
            <a:ext cx="10900834" cy="1054018"/>
          </a:xfrm>
          <a:prstGeom prst="rect">
            <a:avLst/>
          </a:prstGeom>
        </p:spPr>
        <p:txBody>
          <a:bodyPr anchor="b"/>
          <a:lstStyle>
            <a:lvl1pPr>
              <a:defRPr sz="5200"/>
            </a:lvl1pPr>
          </a:lstStyle>
          <a:p>
            <a:r>
              <a:t>标题文本</a:t>
            </a:r>
          </a:p>
        </p:txBody>
      </p:sp>
      <p:sp>
        <p:nvSpPr>
          <p:cNvPr id="17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38812E40-B381-432E-8170-694247DA528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6076" y="4780580"/>
            <a:ext cx="4216573" cy="48568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从小白到大牛"/>
          <p:cNvSpPr txBox="1"/>
          <p:nvPr userDrawn="1"/>
        </p:nvSpPr>
        <p:spPr>
          <a:xfrm>
            <a:off x="351711" y="3449611"/>
            <a:ext cx="7140842" cy="10301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2916" tIns="52916" rIns="52916" bIns="52916" anchor="ctr">
            <a:spAutoFit/>
          </a:bodyPr>
          <a:lstStyle>
            <a:lvl1pPr>
              <a:defRPr sz="6400">
                <a:latin typeface="Lantinghei SC Heavy"/>
                <a:ea typeface="Lantinghei SC Heavy"/>
                <a:cs typeface="Lantinghei SC Heavy"/>
                <a:sym typeface="Lantinghei SC Heavy"/>
              </a:defRPr>
            </a:lvl1pPr>
          </a:lstStyle>
          <a:p>
            <a:r>
              <a:rPr lang="en-US" altLang="zh-CN" sz="6000" spc="600" dirty="0" smtClean="0"/>
              <a:t>Python</a:t>
            </a:r>
            <a:r>
              <a:rPr lang="zh-CN" altLang="en-US" sz="6000" spc="600" dirty="0" smtClean="0"/>
              <a:t>编程指南</a:t>
            </a:r>
            <a:endParaRPr sz="6000" spc="600" dirty="0"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引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–Johnny Appleseed"/>
          <p:cNvSpPr>
            <a:spLocks noGrp="1"/>
          </p:cNvSpPr>
          <p:nvPr>
            <p:ph type="body" sz="quarter" idx="13"/>
          </p:nvPr>
        </p:nvSpPr>
        <p:spPr>
          <a:xfrm>
            <a:off x="2677583" y="6627812"/>
            <a:ext cx="10900834" cy="49530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97" name="“在此键入引文。”"/>
          <p:cNvSpPr>
            <a:spLocks noGrp="1"/>
          </p:cNvSpPr>
          <p:nvPr>
            <p:ph type="body" sz="quarter" idx="14"/>
          </p:nvPr>
        </p:nvSpPr>
        <p:spPr>
          <a:xfrm>
            <a:off x="2677583" y="4412720"/>
            <a:ext cx="10900834" cy="778935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/>
            </a:lvl1pPr>
          </a:lstStyle>
          <a:p>
            <a:r>
              <a:t>“在此键入引文。”</a:t>
            </a:r>
          </a:p>
        </p:txBody>
      </p:sp>
      <p:sp>
        <p:nvSpPr>
          <p:cNvPr id="98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图像"/>
          <p:cNvSpPr>
            <a:spLocks noGrp="1"/>
          </p:cNvSpPr>
          <p:nvPr>
            <p:ph type="pic" idx="13"/>
          </p:nvPr>
        </p:nvSpPr>
        <p:spPr>
          <a:xfrm>
            <a:off x="1354666" y="0"/>
            <a:ext cx="13541060" cy="101600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6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代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="" xmlns:a16="http://schemas.microsoft.com/office/drawing/2014/main" id="{00411BA6-DAD3-4828-A878-C7DC61DDE60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256000" cy="10160000"/>
          </a:xfrm>
          <a:prstGeom prst="rect">
            <a:avLst/>
          </a:prstGeom>
        </p:spPr>
      </p:pic>
      <p:pic>
        <p:nvPicPr>
          <p:cNvPr id="114" name="矩形" descr="矩形"/>
          <p:cNvPicPr>
            <a:picLocks/>
          </p:cNvPicPr>
          <p:nvPr/>
        </p:nvPicPr>
        <p:blipFill>
          <a:blip r:embed="rId3">
            <a:alphaModFix amt="83528"/>
            <a:extLst/>
          </a:blip>
          <a:stretch>
            <a:fillRect/>
          </a:stretch>
        </p:blipFill>
        <p:spPr>
          <a:xfrm>
            <a:off x="797454" y="1940414"/>
            <a:ext cx="13118570" cy="6967710"/>
          </a:xfrm>
          <a:prstGeom prst="rect">
            <a:avLst/>
          </a:prstGeom>
          <a:effectLst>
            <a:outerShdw blurRad="38100" dist="12700" dir="3685043" rotWithShape="0">
              <a:srgbClr val="000000">
                <a:alpha val="0"/>
              </a:srgbClr>
            </a:outerShdw>
          </a:effectLst>
        </p:spPr>
      </p:pic>
      <p:sp>
        <p:nvSpPr>
          <p:cNvPr id="115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1567920" y="1951302"/>
            <a:ext cx="5556251" cy="4273021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000"/>
              </a:spcBef>
              <a:buSzTx/>
              <a:buNone/>
              <a:defRPr sz="2800"/>
            </a:lvl1pPr>
            <a:lvl2pPr marL="0" indent="228600">
              <a:spcBef>
                <a:spcPts val="1000"/>
              </a:spcBef>
              <a:buSzTx/>
              <a:buNone/>
              <a:defRPr sz="2800"/>
            </a:lvl2pPr>
            <a:lvl3pPr marL="0" indent="457200">
              <a:spcBef>
                <a:spcPts val="1000"/>
              </a:spcBef>
              <a:buSzTx/>
              <a:buNone/>
              <a:defRPr sz="2800"/>
            </a:lvl3pPr>
            <a:lvl4pPr marL="0" indent="685800">
              <a:spcBef>
                <a:spcPts val="1000"/>
              </a:spcBef>
              <a:buSzTx/>
              <a:buNone/>
              <a:defRPr sz="2800"/>
            </a:lvl4pPr>
            <a:lvl5pPr marL="0" indent="914400">
              <a:spcBef>
                <a:spcPts val="1000"/>
              </a:spcBef>
              <a:buSzTx/>
              <a:buNone/>
              <a:defRPr sz="28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16" name="线条"/>
          <p:cNvSpPr/>
          <p:nvPr/>
        </p:nvSpPr>
        <p:spPr>
          <a:xfrm>
            <a:off x="820930" y="1719791"/>
            <a:ext cx="14614140" cy="1"/>
          </a:xfrm>
          <a:prstGeom prst="line">
            <a:avLst/>
          </a:prstGeom>
          <a:ln w="12700">
            <a:solidFill>
              <a:srgbClr val="53585F"/>
            </a:solidFill>
            <a:miter lim="400000"/>
          </a:ln>
        </p:spPr>
        <p:txBody>
          <a:bodyPr lIns="52916" tIns="52916" rIns="52916" bIns="52916" anchor="ctr"/>
          <a:lstStyle/>
          <a:p>
            <a:pPr>
              <a:defRPr sz="2400"/>
            </a:pPr>
            <a:endParaRPr/>
          </a:p>
        </p:txBody>
      </p:sp>
      <p:sp>
        <p:nvSpPr>
          <p:cNvPr id="117" name="标题文本"/>
          <p:cNvSpPr txBox="1"/>
          <p:nvPr/>
        </p:nvSpPr>
        <p:spPr>
          <a:xfrm>
            <a:off x="728133" y="704585"/>
            <a:ext cx="11562292" cy="21828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2916" tIns="52916" rIns="52916" bIns="52916">
            <a:normAutofit/>
          </a:bodyPr>
          <a:lstStyle>
            <a:lvl1pPr algn="l">
              <a:defRPr sz="6200"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lvl1pPr>
          </a:lstStyle>
          <a:p>
            <a:r>
              <a:t>标题文本</a:t>
            </a:r>
          </a:p>
        </p:txBody>
      </p:sp>
      <p:sp>
        <p:nvSpPr>
          <p:cNvPr id="118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xmlns="" id="{F677D9DD-9371-4443-98E9-08609D48A5F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52509" y="8365787"/>
            <a:ext cx="1470112" cy="1656894"/>
          </a:xfrm>
          <a:prstGeom prst="rect">
            <a:avLst/>
          </a:prstGeom>
          <a:ln>
            <a:noFill/>
          </a:ln>
          <a:effectLst>
            <a:outerShdw blurRad="292100" dist="139700" dir="2700000" sx="89000" sy="89000" algn="tl" rotWithShape="0">
              <a:srgbClr val="333333">
                <a:alpha val="47000"/>
              </a:srgbClr>
            </a:outerShdw>
          </a:effectLst>
        </p:spPr>
      </p:pic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="" xmlns:a16="http://schemas.microsoft.com/office/drawing/2014/main" id="{4DE05C81-B015-4055-8380-27B59780865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256000" cy="10160000"/>
          </a:xfrm>
          <a:prstGeom prst="rect">
            <a:avLst/>
          </a:prstGeom>
        </p:spPr>
      </p:pic>
      <p:sp>
        <p:nvSpPr>
          <p:cNvPr id="126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F677D9DD-9371-4443-98E9-08609D48A5F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52509" y="8365787"/>
            <a:ext cx="1470112" cy="1656894"/>
          </a:xfrm>
          <a:prstGeom prst="rect">
            <a:avLst/>
          </a:prstGeom>
          <a:ln>
            <a:noFill/>
          </a:ln>
          <a:effectLst>
            <a:outerShdw blurRad="292100" dist="139700" dir="2700000" sx="89000" sy="89000" algn="tl" rotWithShape="0">
              <a:srgbClr val="333333">
                <a:alpha val="47000"/>
              </a:srgbClr>
            </a:outerShdw>
          </a:effectLst>
        </p:spPr>
      </p:pic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谢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PPT-3的副本副本.jpg" descr="PPT-3的副本副本.jpg"/>
          <p:cNvPicPr>
            <a:picLocks noChangeAspect="1"/>
          </p:cNvPicPr>
          <p:nvPr userDrawn="1"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6256000" cy="10160000"/>
          </a:xfrm>
          <a:prstGeom prst="rect">
            <a:avLst/>
          </a:prstGeom>
          <a:ln w="12700">
            <a:miter lim="400000"/>
          </a:ln>
        </p:spPr>
      </p:pic>
      <p:sp>
        <p:nvSpPr>
          <p:cNvPr id="134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四级（标题＋详细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线条"/>
          <p:cNvSpPr/>
          <p:nvPr/>
        </p:nvSpPr>
        <p:spPr>
          <a:xfrm>
            <a:off x="1857438" y="1514739"/>
            <a:ext cx="12417508" cy="37"/>
          </a:xfrm>
          <a:prstGeom prst="line">
            <a:avLst/>
          </a:prstGeom>
          <a:ln w="12700">
            <a:solidFill>
              <a:srgbClr val="000000">
                <a:alpha val="50000"/>
              </a:srgbClr>
            </a:solidFill>
            <a:miter lim="400000"/>
          </a:ln>
        </p:spPr>
        <p:txBody>
          <a:bodyPr lIns="52916" tIns="52916" rIns="52916" bIns="52916" anchor="ctr"/>
          <a:lstStyle/>
          <a:p>
            <a:pPr algn="l" defTabSz="47625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42" name="国际化与本地化是相反的过程"/>
          <p:cNvSpPr txBox="1">
            <a:spLocks noGrp="1"/>
          </p:cNvSpPr>
          <p:nvPr>
            <p:ph type="body" sz="quarter" idx="13"/>
          </p:nvPr>
        </p:nvSpPr>
        <p:spPr>
          <a:xfrm>
            <a:off x="1857375" y="509323"/>
            <a:ext cx="11509375" cy="952501"/>
          </a:xfrm>
          <a:prstGeom prst="rect">
            <a:avLst/>
          </a:prstGeom>
        </p:spPr>
        <p:txBody>
          <a:bodyPr>
            <a:spAutoFit/>
          </a:bodyPr>
          <a:lstStyle>
            <a:lvl1pPr marL="357187" indent="-357187" defTabSz="476250">
              <a:spcBef>
                <a:spcPts val="0"/>
              </a:spcBef>
              <a:buSzTx/>
              <a:buNone/>
              <a:defRPr sz="6600"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lvl1pPr>
          </a:lstStyle>
          <a:p>
            <a:r>
              <a:t>国际化与本地化是相反的过程</a:t>
            </a:r>
          </a:p>
        </p:txBody>
      </p:sp>
      <p:sp>
        <p:nvSpPr>
          <p:cNvPr id="143" name="❖ UIBarButtonSystemItemDone"/>
          <p:cNvSpPr txBox="1">
            <a:spLocks noGrp="1"/>
          </p:cNvSpPr>
          <p:nvPr>
            <p:ph type="body" sz="quarter" idx="14"/>
          </p:nvPr>
        </p:nvSpPr>
        <p:spPr>
          <a:xfrm>
            <a:off x="1473729" y="1561041"/>
            <a:ext cx="9154584" cy="1071564"/>
          </a:xfrm>
          <a:prstGeom prst="rect">
            <a:avLst/>
          </a:prstGeom>
        </p:spPr>
        <p:txBody>
          <a:bodyPr>
            <a:spAutoFit/>
          </a:bodyPr>
          <a:lstStyle>
            <a:lvl1pPr marL="773906" indent="-297656" defTabSz="476250">
              <a:lnSpc>
                <a:spcPct val="150000"/>
              </a:lnSpc>
              <a:spcBef>
                <a:spcPts val="0"/>
              </a:spcBef>
              <a:buSzTx/>
              <a:buNone/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❖ UIBarButtonSystemItemDone</a:t>
            </a:r>
          </a:p>
        </p:txBody>
      </p:sp>
      <p:sp>
        <p:nvSpPr>
          <p:cNvPr id="14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862402" y="9458853"/>
            <a:ext cx="347134" cy="372534"/>
          </a:xfrm>
          <a:prstGeom prst="rect">
            <a:avLst/>
          </a:prstGeom>
        </p:spPr>
        <p:txBody>
          <a:bodyPr/>
          <a:lstStyle>
            <a:lvl1pPr>
              <a:defRPr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标题 - 居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标题文本"/>
          <p:cNvSpPr txBox="1">
            <a:spLocks noGrp="1"/>
          </p:cNvSpPr>
          <p:nvPr>
            <p:ph type="title"/>
          </p:nvPr>
        </p:nvSpPr>
        <p:spPr>
          <a:xfrm>
            <a:off x="3014927" y="2700602"/>
            <a:ext cx="10226146" cy="3439584"/>
          </a:xfrm>
          <a:prstGeom prst="rect">
            <a:avLst/>
          </a:prstGeom>
        </p:spPr>
        <p:txBody>
          <a:bodyPr anchor="ctr"/>
          <a:lstStyle>
            <a:lvl1pPr algn="ctr"/>
          </a:lstStyle>
          <a:p>
            <a:r>
              <a:t>标题文本</a:t>
            </a:r>
          </a:p>
        </p:txBody>
      </p:sp>
      <p:sp>
        <p:nvSpPr>
          <p:cNvPr id="26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grpSp>
        <p:nvGrpSpPr>
          <p:cNvPr id="2" name="组 1"/>
          <p:cNvGrpSpPr/>
          <p:nvPr userDrawn="1"/>
        </p:nvGrpSpPr>
        <p:grpSpPr>
          <a:xfrm>
            <a:off x="0" y="0"/>
            <a:ext cx="16256000" cy="10160000"/>
            <a:chOff x="0" y="0"/>
            <a:chExt cx="16256000" cy="10160000"/>
          </a:xfrm>
        </p:grpSpPr>
        <p:pic>
          <p:nvPicPr>
            <p:cNvPr id="3" name="图片 2">
              <a:extLst>
                <a:ext uri="{FF2B5EF4-FFF2-40B4-BE49-F238E27FC236}">
                  <a16:creationId xmlns="" xmlns:a16="http://schemas.microsoft.com/office/drawing/2014/main" id="{8E5A2983-C60A-4F3A-9C0F-1F296DDA550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6256000" cy="10160000"/>
            </a:xfrm>
            <a:prstGeom prst="rect">
              <a:avLst/>
            </a:prstGeom>
          </p:spPr>
        </p:pic>
        <p:pic>
          <p:nvPicPr>
            <p:cNvPr id="5" name="图片 4">
              <a:extLst>
                <a:ext uri="{FF2B5EF4-FFF2-40B4-BE49-F238E27FC236}">
                  <a16:creationId xmlns:a16="http://schemas.microsoft.com/office/drawing/2014/main" xmlns="" id="{04023B6A-0B51-40E6-B173-ED1BF67CAB1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331982" y="8110088"/>
              <a:ext cx="1326003" cy="1527359"/>
            </a:xfrm>
            <a:prstGeom prst="rect">
              <a:avLst/>
            </a:prstGeom>
            <a:ln>
              <a:noFill/>
            </a:ln>
            <a:effectLst>
              <a:outerShdw blurRad="292100" dist="139700" dir="2700000" sx="89000" sy="89000" algn="tl" rotWithShape="0">
                <a:srgbClr val="333333">
                  <a:alpha val="47000"/>
                </a:srgbClr>
              </a:outerShdw>
            </a:effectLst>
          </p:spPr>
        </p:pic>
        <p:sp>
          <p:nvSpPr>
            <p:cNvPr id="6" name="矩形 5"/>
            <p:cNvSpPr/>
            <p:nvPr userDrawn="1"/>
          </p:nvSpPr>
          <p:spPr>
            <a:xfrm>
              <a:off x="10097312" y="8617527"/>
              <a:ext cx="4271327" cy="637309"/>
            </a:xfrm>
            <a:prstGeom prst="rect">
              <a:avLst/>
            </a:prstGeom>
            <a:solidFill>
              <a:srgbClr val="A2B3BA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2916" tIns="52916" rIns="52916" bIns="52916" numCol="1" spcCol="38100" rtlCol="0" anchor="ctr">
              <a:spAutoFit/>
            </a:bodyPr>
            <a:lstStyle/>
            <a:p>
              <a:pPr marL="0" marR="0" indent="0" algn="ctr" defTabSz="60854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</p:grp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标题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标题文本"/>
          <p:cNvSpPr txBox="1">
            <a:spLocks noGrp="1"/>
          </p:cNvSpPr>
          <p:nvPr>
            <p:ph type="title"/>
          </p:nvPr>
        </p:nvSpPr>
        <p:spPr>
          <a:xfrm>
            <a:off x="3014927" y="3327135"/>
            <a:ext cx="10226146" cy="3439584"/>
          </a:xfrm>
          <a:prstGeom prst="rect">
            <a:avLst/>
          </a:prstGeom>
        </p:spPr>
        <p:txBody>
          <a:bodyPr anchor="ctr"/>
          <a:lstStyle>
            <a:lvl1pPr algn="ctr">
              <a:defRPr sz="5200"/>
            </a:lvl1pPr>
          </a:lstStyle>
          <a:p>
            <a:r>
              <a:t>标题文本</a:t>
            </a:r>
          </a:p>
        </p:txBody>
      </p:sp>
      <p:sp>
        <p:nvSpPr>
          <p:cNvPr id="34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标题 2 拷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标题文本"/>
          <p:cNvSpPr txBox="1">
            <a:spLocks noGrp="1"/>
          </p:cNvSpPr>
          <p:nvPr>
            <p:ph type="title"/>
          </p:nvPr>
        </p:nvSpPr>
        <p:spPr>
          <a:xfrm>
            <a:off x="3014927" y="3327135"/>
            <a:ext cx="10226146" cy="3439584"/>
          </a:xfrm>
          <a:prstGeom prst="rect">
            <a:avLst/>
          </a:prstGeom>
        </p:spPr>
        <p:txBody>
          <a:bodyPr anchor="ctr"/>
          <a:lstStyle>
            <a:lvl1pPr algn="ctr">
              <a:defRPr sz="5200"/>
            </a:lvl1pPr>
          </a:lstStyle>
          <a:p>
            <a:r>
              <a:t>标题文本</a:t>
            </a:r>
          </a:p>
        </p:txBody>
      </p:sp>
      <p:sp>
        <p:nvSpPr>
          <p:cNvPr id="4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grpSp>
        <p:nvGrpSpPr>
          <p:cNvPr id="2" name="组 1"/>
          <p:cNvGrpSpPr/>
          <p:nvPr userDrawn="1"/>
        </p:nvGrpSpPr>
        <p:grpSpPr>
          <a:xfrm>
            <a:off x="0" y="0"/>
            <a:ext cx="16256000" cy="10160000"/>
            <a:chOff x="0" y="0"/>
            <a:chExt cx="16256000" cy="10160000"/>
          </a:xfrm>
        </p:grpSpPr>
        <p:pic>
          <p:nvPicPr>
            <p:cNvPr id="3" name="图片 2">
              <a:extLst>
                <a:ext uri="{FF2B5EF4-FFF2-40B4-BE49-F238E27FC236}">
                  <a16:creationId xmlns="" xmlns:a16="http://schemas.microsoft.com/office/drawing/2014/main" id="{CCF50273-6659-432A-A27F-1FA21AF744D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6256000" cy="10160000"/>
            </a:xfrm>
            <a:prstGeom prst="rect">
              <a:avLst/>
            </a:prstGeom>
          </p:spPr>
        </p:pic>
        <p:pic>
          <p:nvPicPr>
            <p:cNvPr id="5" name="图片 4">
              <a:extLst>
                <a:ext uri="{FF2B5EF4-FFF2-40B4-BE49-F238E27FC236}">
                  <a16:creationId xmlns:a16="http://schemas.microsoft.com/office/drawing/2014/main" xmlns="" id="{04023B6A-0B51-40E6-B173-ED1BF67CAB1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331982" y="8110088"/>
              <a:ext cx="1326003" cy="1527359"/>
            </a:xfrm>
            <a:prstGeom prst="rect">
              <a:avLst/>
            </a:prstGeom>
            <a:ln>
              <a:noFill/>
            </a:ln>
            <a:effectLst>
              <a:outerShdw blurRad="292100" dist="139700" dir="2700000" sx="89000" sy="89000" algn="tl" rotWithShape="0">
                <a:srgbClr val="333333">
                  <a:alpha val="47000"/>
                </a:srgbClr>
              </a:outerShdw>
            </a:effectLst>
          </p:spPr>
        </p:pic>
        <p:sp>
          <p:nvSpPr>
            <p:cNvPr id="6" name="矩形 5"/>
            <p:cNvSpPr/>
            <p:nvPr userDrawn="1"/>
          </p:nvSpPr>
          <p:spPr>
            <a:xfrm>
              <a:off x="10097312" y="8617527"/>
              <a:ext cx="4271327" cy="637309"/>
            </a:xfrm>
            <a:prstGeom prst="rect">
              <a:avLst/>
            </a:prstGeom>
            <a:solidFill>
              <a:srgbClr val="A2B3BA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2916" tIns="52916" rIns="52916" bIns="52916" numCol="1" spcCol="38100" rtlCol="0" anchor="ctr">
              <a:spAutoFit/>
            </a:bodyPr>
            <a:lstStyle/>
            <a:p>
              <a:pPr marL="0" marR="0" indent="0" algn="ctr" defTabSz="60854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</p:grp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 - 顶部对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5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正文级别 1…"/>
          <p:cNvSpPr txBox="1">
            <a:spLocks noGrp="1"/>
          </p:cNvSpPr>
          <p:nvPr>
            <p:ph type="body" idx="1"/>
          </p:nvPr>
        </p:nvSpPr>
        <p:spPr>
          <a:xfrm>
            <a:off x="2706687" y="1805781"/>
            <a:ext cx="11562292" cy="6548438"/>
          </a:xfrm>
          <a:prstGeom prst="rect">
            <a:avLst/>
          </a:prstGeom>
        </p:spPr>
        <p:txBody>
          <a:bodyPr/>
          <a:lstStyle>
            <a:lvl1pPr>
              <a:spcBef>
                <a:spcPts val="2600"/>
              </a:spcBef>
              <a:buClr>
                <a:srgbClr val="FF9300"/>
              </a:buClr>
              <a:buSzPct val="120000"/>
              <a:buChar char="๏"/>
            </a:lvl1pPr>
            <a:lvl2pPr>
              <a:spcBef>
                <a:spcPts val="2600"/>
              </a:spcBef>
              <a:buClr>
                <a:srgbClr val="FF9300"/>
              </a:buClr>
              <a:buChar char="๏"/>
            </a:lvl2pPr>
            <a:lvl3pPr>
              <a:spcBef>
                <a:spcPts val="2600"/>
              </a:spcBef>
              <a:buClr>
                <a:srgbClr val="FF9300"/>
              </a:buClr>
              <a:buChar char="๏"/>
            </a:lvl3pPr>
            <a:lvl4pPr>
              <a:spcBef>
                <a:spcPts val="2600"/>
              </a:spcBef>
              <a:buClr>
                <a:srgbClr val="FF9300"/>
              </a:buClr>
              <a:buChar char="๏"/>
            </a:lvl4pPr>
            <a:lvl5pPr>
              <a:spcBef>
                <a:spcPts val="2600"/>
              </a:spcBef>
              <a:buClr>
                <a:srgbClr val="FF9300"/>
              </a:buClr>
              <a:buChar char="๏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9" name="标题文本"/>
          <p:cNvSpPr txBox="1">
            <a:spLocks noGrp="1"/>
          </p:cNvSpPr>
          <p:nvPr>
            <p:ph type="title"/>
          </p:nvPr>
        </p:nvSpPr>
        <p:spPr>
          <a:xfrm>
            <a:off x="747183" y="551127"/>
            <a:ext cx="11562292" cy="1174949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60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、项目符号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图像"/>
          <p:cNvSpPr>
            <a:spLocks noGrp="1"/>
          </p:cNvSpPr>
          <p:nvPr>
            <p:ph type="pic" sz="half" idx="13"/>
          </p:nvPr>
        </p:nvSpPr>
        <p:spPr>
          <a:xfrm>
            <a:off x="8437562" y="2051579"/>
            <a:ext cx="5556251" cy="654843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8" name="正文级别 1…"/>
          <p:cNvSpPr txBox="1">
            <a:spLocks noGrp="1"/>
          </p:cNvSpPr>
          <p:nvPr>
            <p:ph type="body" sz="half" idx="1"/>
          </p:nvPr>
        </p:nvSpPr>
        <p:spPr>
          <a:xfrm>
            <a:off x="2414587" y="3270779"/>
            <a:ext cx="5556251" cy="6548438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2600"/>
              </a:spcBef>
              <a:buClr>
                <a:srgbClr val="FF9300"/>
              </a:buClr>
              <a:buSzPct val="120000"/>
              <a:buChar char="๏"/>
              <a:defRPr sz="2800"/>
            </a:lvl1pPr>
            <a:lvl2pPr marL="685800" indent="-342900">
              <a:spcBef>
                <a:spcPts val="2600"/>
              </a:spcBef>
              <a:buClr>
                <a:srgbClr val="FF9300"/>
              </a:buClr>
              <a:buChar char="๏"/>
              <a:defRPr sz="2800"/>
            </a:lvl2pPr>
            <a:lvl3pPr marL="1028700" indent="-342900">
              <a:spcBef>
                <a:spcPts val="2600"/>
              </a:spcBef>
              <a:buClr>
                <a:srgbClr val="FF9300"/>
              </a:buClr>
              <a:buChar char="๏"/>
              <a:defRPr sz="2800"/>
            </a:lvl3pPr>
            <a:lvl4pPr marL="1371600" indent="-342900">
              <a:spcBef>
                <a:spcPts val="2600"/>
              </a:spcBef>
              <a:buClr>
                <a:srgbClr val="FF9300"/>
              </a:buClr>
              <a:buChar char="๏"/>
              <a:defRPr sz="2800"/>
            </a:lvl4pPr>
            <a:lvl5pPr marL="1714500" indent="-342900">
              <a:spcBef>
                <a:spcPts val="2600"/>
              </a:spcBef>
              <a:buClr>
                <a:srgbClr val="FF9300"/>
              </a:buClr>
              <a:buChar char="๏"/>
              <a:defRPr sz="28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69" name="标题文本"/>
          <p:cNvSpPr txBox="1">
            <a:spLocks noGrp="1"/>
          </p:cNvSpPr>
          <p:nvPr>
            <p:ph type="title"/>
          </p:nvPr>
        </p:nvSpPr>
        <p:spPr>
          <a:xfrm>
            <a:off x="705379" y="603018"/>
            <a:ext cx="13095750" cy="1091540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70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="" xmlns:a16="http://schemas.microsoft.com/office/drawing/2014/main" id="{D00CA457-706D-4A81-9077-E81835A1BE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256000" cy="10160000"/>
          </a:xfrm>
          <a:prstGeom prst="rect">
            <a:avLst/>
          </a:prstGeom>
        </p:spPr>
      </p:pic>
      <p:sp>
        <p:nvSpPr>
          <p:cNvPr id="78" name="正文级别 1…"/>
          <p:cNvSpPr txBox="1">
            <a:spLocks noGrp="1"/>
          </p:cNvSpPr>
          <p:nvPr>
            <p:ph type="body" idx="1"/>
          </p:nvPr>
        </p:nvSpPr>
        <p:spPr>
          <a:xfrm>
            <a:off x="3352270" y="1230312"/>
            <a:ext cx="11562293" cy="7514167"/>
          </a:xfrm>
          <a:prstGeom prst="rect">
            <a:avLst/>
          </a:prstGeom>
        </p:spPr>
        <p:txBody>
          <a:bodyPr/>
          <a:lstStyle>
            <a:lvl1pPr>
              <a:spcBef>
                <a:spcPts val="2600"/>
              </a:spcBef>
              <a:buClr>
                <a:srgbClr val="FF9300"/>
              </a:buClr>
              <a:buSzPct val="120000"/>
              <a:buChar char="๏"/>
              <a:defRPr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lvl1pPr>
            <a:lvl2pPr>
              <a:spcBef>
                <a:spcPts val="2600"/>
              </a:spcBef>
              <a:buClr>
                <a:srgbClr val="FF9300"/>
              </a:buClr>
              <a:buChar char="๏"/>
              <a:defRPr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lvl2pPr>
            <a:lvl3pPr>
              <a:spcBef>
                <a:spcPts val="2600"/>
              </a:spcBef>
              <a:buClr>
                <a:srgbClr val="FF9300"/>
              </a:buClr>
              <a:buChar char="๏"/>
              <a:defRPr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lvl3pPr>
            <a:lvl4pPr>
              <a:spcBef>
                <a:spcPts val="2600"/>
              </a:spcBef>
              <a:buClr>
                <a:srgbClr val="FF9300"/>
              </a:buClr>
              <a:buChar char="๏"/>
              <a:defRPr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lvl4pPr>
            <a:lvl5pPr>
              <a:spcBef>
                <a:spcPts val="2600"/>
              </a:spcBef>
              <a:buClr>
                <a:srgbClr val="FF9300"/>
              </a:buClr>
              <a:buChar char="๏"/>
              <a:defRPr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F677D9DD-9371-4443-98E9-08609D48A5F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52509" y="8365787"/>
            <a:ext cx="1470112" cy="1656894"/>
          </a:xfrm>
          <a:prstGeom prst="rect">
            <a:avLst/>
          </a:prstGeom>
          <a:ln>
            <a:noFill/>
          </a:ln>
          <a:effectLst>
            <a:outerShdw blurRad="292100" dist="139700" dir="2700000" sx="89000" sy="89000" algn="tl" rotWithShape="0">
              <a:srgbClr val="333333">
                <a:alpha val="47000"/>
              </a:srgbClr>
            </a:outerShdw>
          </a:effectLst>
        </p:spPr>
      </p:pic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照片 - 3 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图像"/>
          <p:cNvSpPr>
            <a:spLocks noGrp="1"/>
          </p:cNvSpPr>
          <p:nvPr>
            <p:ph type="pic" sz="half" idx="13"/>
          </p:nvPr>
        </p:nvSpPr>
        <p:spPr>
          <a:xfrm>
            <a:off x="2346854" y="926041"/>
            <a:ext cx="5556251" cy="830791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7" name="图像"/>
          <p:cNvSpPr>
            <a:spLocks noGrp="1"/>
          </p:cNvSpPr>
          <p:nvPr>
            <p:ph type="pic" sz="quarter" idx="14"/>
          </p:nvPr>
        </p:nvSpPr>
        <p:spPr>
          <a:xfrm>
            <a:off x="8352895" y="5304895"/>
            <a:ext cx="5556251" cy="3929064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8" name="图像"/>
          <p:cNvSpPr>
            <a:spLocks noGrp="1"/>
          </p:cNvSpPr>
          <p:nvPr>
            <p:ph type="pic" sz="quarter" idx="15"/>
          </p:nvPr>
        </p:nvSpPr>
        <p:spPr>
          <a:xfrm>
            <a:off x="8359373" y="926041"/>
            <a:ext cx="5556250" cy="3929064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theme" Target="../theme/theme1.xml"/><Relationship Id="rId17" Type="http://schemas.openxmlformats.org/officeDocument/2006/relationships/image" Target="../media/image2.jpg"/><Relationship Id="rId18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="" xmlns:a16="http://schemas.microsoft.com/office/drawing/2014/main" id="{D7D78142-210F-432E-B8B4-0321545944F2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256000" cy="10160000"/>
          </a:xfrm>
          <a:prstGeom prst="rect">
            <a:avLst/>
          </a:prstGeom>
        </p:spPr>
      </p:pic>
      <p:sp>
        <p:nvSpPr>
          <p:cNvPr id="3" name="标题文本"/>
          <p:cNvSpPr txBox="1">
            <a:spLocks noGrp="1"/>
          </p:cNvSpPr>
          <p:nvPr>
            <p:ph type="title"/>
          </p:nvPr>
        </p:nvSpPr>
        <p:spPr>
          <a:xfrm>
            <a:off x="728133" y="569118"/>
            <a:ext cx="13704028" cy="1016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2916" tIns="52916" rIns="52916" bIns="52916">
            <a:normAutofit/>
          </a:bodyPr>
          <a:lstStyle/>
          <a:p>
            <a:r>
              <a:t>标题文本</a:t>
            </a:r>
          </a:p>
        </p:txBody>
      </p:sp>
      <p:sp>
        <p:nvSpPr>
          <p:cNvPr id="4" name="线条"/>
          <p:cNvSpPr/>
          <p:nvPr/>
        </p:nvSpPr>
        <p:spPr>
          <a:xfrm>
            <a:off x="820930" y="1719791"/>
            <a:ext cx="14614140" cy="1"/>
          </a:xfrm>
          <a:prstGeom prst="line">
            <a:avLst/>
          </a:prstGeom>
          <a:ln w="12700">
            <a:solidFill>
              <a:srgbClr val="53585F"/>
            </a:solidFill>
            <a:miter lim="400000"/>
          </a:ln>
        </p:spPr>
        <p:txBody>
          <a:bodyPr lIns="52916" tIns="52916" rIns="52916" bIns="52916" anchor="ctr"/>
          <a:lstStyle/>
          <a:p>
            <a:pPr>
              <a:defRPr sz="2400"/>
            </a:pPr>
            <a:endParaRPr/>
          </a:p>
        </p:txBody>
      </p:sp>
      <p:sp>
        <p:nvSpPr>
          <p:cNvPr id="5" name="正文级别 1…"/>
          <p:cNvSpPr txBox="1">
            <a:spLocks noGrp="1"/>
          </p:cNvSpPr>
          <p:nvPr>
            <p:ph type="body" idx="1"/>
          </p:nvPr>
        </p:nvSpPr>
        <p:spPr>
          <a:xfrm>
            <a:off x="2346854" y="2711979"/>
            <a:ext cx="11562292" cy="65484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2916" tIns="52916" rIns="52916" bIns="52916" anchor="ctr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6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7935017" y="9637447"/>
            <a:ext cx="372737" cy="385234"/>
          </a:xfrm>
          <a:prstGeom prst="rect">
            <a:avLst/>
          </a:prstGeom>
          <a:ln w="12700">
            <a:miter lim="400000"/>
          </a:ln>
        </p:spPr>
        <p:txBody>
          <a:bodyPr wrap="none" lIns="52916" tIns="52916" rIns="52916" bIns="52916">
            <a:spAutoFit/>
          </a:bodyPr>
          <a:lstStyle>
            <a:lvl1pPr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F677D9DD-9371-4443-98E9-08609D48A5FC}"/>
              </a:ext>
            </a:extLst>
          </p:cNvPr>
          <p:cNvPicPr>
            <a:picLocks noChangeAspect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52509" y="8365787"/>
            <a:ext cx="1470112" cy="1656894"/>
          </a:xfrm>
          <a:prstGeom prst="rect">
            <a:avLst/>
          </a:prstGeom>
          <a:ln>
            <a:noFill/>
          </a:ln>
          <a:effectLst>
            <a:outerShdw blurRad="292100" dist="139700" dir="2700000" sx="89000" sy="89000" algn="tl" rotWithShape="0">
              <a:srgbClr val="333333">
                <a:alpha val="47000"/>
              </a:srgbClr>
            </a:outerShdw>
          </a:effec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ransition spd="med"/>
  <p:txStyles>
    <p:titleStyle>
      <a:lvl1pPr marL="0" marR="0" indent="0" algn="l" defTabSz="60854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200" b="0" i="0" u="none" strike="noStrike" cap="none" spc="0" baseline="0">
          <a:ln>
            <a:noFill/>
          </a:ln>
          <a:solidFill>
            <a:srgbClr val="000000"/>
          </a:solidFill>
          <a:uFillTx/>
          <a:latin typeface="冬青黑体简体中文 W3"/>
          <a:ea typeface="冬青黑体简体中文 W3"/>
          <a:cs typeface="冬青黑体简体中文 W3"/>
          <a:sym typeface="冬青黑体简体中文 W3"/>
        </a:defRPr>
      </a:lvl1pPr>
      <a:lvl2pPr marL="0" marR="0" indent="228600" algn="l" defTabSz="60854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200" b="0" i="0" u="none" strike="noStrike" cap="none" spc="0" baseline="0">
          <a:ln>
            <a:noFill/>
          </a:ln>
          <a:solidFill>
            <a:srgbClr val="000000"/>
          </a:solidFill>
          <a:uFillTx/>
          <a:latin typeface="冬青黑体简体中文 W3"/>
          <a:ea typeface="冬青黑体简体中文 W3"/>
          <a:cs typeface="冬青黑体简体中文 W3"/>
          <a:sym typeface="冬青黑体简体中文 W3"/>
        </a:defRPr>
      </a:lvl2pPr>
      <a:lvl3pPr marL="0" marR="0" indent="457200" algn="l" defTabSz="60854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200" b="0" i="0" u="none" strike="noStrike" cap="none" spc="0" baseline="0">
          <a:ln>
            <a:noFill/>
          </a:ln>
          <a:solidFill>
            <a:srgbClr val="000000"/>
          </a:solidFill>
          <a:uFillTx/>
          <a:latin typeface="冬青黑体简体中文 W3"/>
          <a:ea typeface="冬青黑体简体中文 W3"/>
          <a:cs typeface="冬青黑体简体中文 W3"/>
          <a:sym typeface="冬青黑体简体中文 W3"/>
        </a:defRPr>
      </a:lvl3pPr>
      <a:lvl4pPr marL="0" marR="0" indent="685800" algn="l" defTabSz="60854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200" b="0" i="0" u="none" strike="noStrike" cap="none" spc="0" baseline="0">
          <a:ln>
            <a:noFill/>
          </a:ln>
          <a:solidFill>
            <a:srgbClr val="000000"/>
          </a:solidFill>
          <a:uFillTx/>
          <a:latin typeface="冬青黑体简体中文 W3"/>
          <a:ea typeface="冬青黑体简体中文 W3"/>
          <a:cs typeface="冬青黑体简体中文 W3"/>
          <a:sym typeface="冬青黑体简体中文 W3"/>
        </a:defRPr>
      </a:lvl4pPr>
      <a:lvl5pPr marL="0" marR="0" indent="914400" algn="l" defTabSz="60854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200" b="0" i="0" u="none" strike="noStrike" cap="none" spc="0" baseline="0">
          <a:ln>
            <a:noFill/>
          </a:ln>
          <a:solidFill>
            <a:srgbClr val="000000"/>
          </a:solidFill>
          <a:uFillTx/>
          <a:latin typeface="冬青黑体简体中文 W3"/>
          <a:ea typeface="冬青黑体简体中文 W3"/>
          <a:cs typeface="冬青黑体简体中文 W3"/>
          <a:sym typeface="冬青黑体简体中文 W3"/>
        </a:defRPr>
      </a:lvl5pPr>
      <a:lvl6pPr marL="0" marR="0" indent="1143000" algn="l" defTabSz="60854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200" b="0" i="0" u="none" strike="noStrike" cap="none" spc="0" baseline="0">
          <a:ln>
            <a:noFill/>
          </a:ln>
          <a:solidFill>
            <a:srgbClr val="000000"/>
          </a:solidFill>
          <a:uFillTx/>
          <a:latin typeface="冬青黑体简体中文 W3"/>
          <a:ea typeface="冬青黑体简体中文 W3"/>
          <a:cs typeface="冬青黑体简体中文 W3"/>
          <a:sym typeface="冬青黑体简体中文 W3"/>
        </a:defRPr>
      </a:lvl6pPr>
      <a:lvl7pPr marL="0" marR="0" indent="1371600" algn="l" defTabSz="60854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200" b="0" i="0" u="none" strike="noStrike" cap="none" spc="0" baseline="0">
          <a:ln>
            <a:noFill/>
          </a:ln>
          <a:solidFill>
            <a:srgbClr val="000000"/>
          </a:solidFill>
          <a:uFillTx/>
          <a:latin typeface="冬青黑体简体中文 W3"/>
          <a:ea typeface="冬青黑体简体中文 W3"/>
          <a:cs typeface="冬青黑体简体中文 W3"/>
          <a:sym typeface="冬青黑体简体中文 W3"/>
        </a:defRPr>
      </a:lvl7pPr>
      <a:lvl8pPr marL="0" marR="0" indent="1600200" algn="l" defTabSz="60854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200" b="0" i="0" u="none" strike="noStrike" cap="none" spc="0" baseline="0">
          <a:ln>
            <a:noFill/>
          </a:ln>
          <a:solidFill>
            <a:srgbClr val="000000"/>
          </a:solidFill>
          <a:uFillTx/>
          <a:latin typeface="冬青黑体简体中文 W3"/>
          <a:ea typeface="冬青黑体简体中文 W3"/>
          <a:cs typeface="冬青黑体简体中文 W3"/>
          <a:sym typeface="冬青黑体简体中文 W3"/>
        </a:defRPr>
      </a:lvl8pPr>
      <a:lvl9pPr marL="0" marR="0" indent="1828800" algn="l" defTabSz="60854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200" b="0" i="0" u="none" strike="noStrike" cap="none" spc="0" baseline="0">
          <a:ln>
            <a:noFill/>
          </a:ln>
          <a:solidFill>
            <a:srgbClr val="000000"/>
          </a:solidFill>
          <a:uFillTx/>
          <a:latin typeface="冬青黑体简体中文 W3"/>
          <a:ea typeface="冬青黑体简体中文 W3"/>
          <a:cs typeface="冬青黑体简体中文 W3"/>
          <a:sym typeface="冬青黑体简体中文 W3"/>
        </a:defRPr>
      </a:lvl9pPr>
    </p:titleStyle>
    <p:bodyStyle>
      <a:lvl1pPr marL="444500" marR="0" indent="-444500" algn="l" defTabSz="608541" rtl="0" latinLnBrk="0">
        <a:lnSpc>
          <a:spcPct val="100000"/>
        </a:lnSpc>
        <a:spcBef>
          <a:spcPts val="43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889000" marR="0" indent="-444500" algn="l" defTabSz="608541" rtl="0" latinLnBrk="0">
        <a:lnSpc>
          <a:spcPct val="100000"/>
        </a:lnSpc>
        <a:spcBef>
          <a:spcPts val="43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333500" marR="0" indent="-444500" algn="l" defTabSz="608541" rtl="0" latinLnBrk="0">
        <a:lnSpc>
          <a:spcPct val="100000"/>
        </a:lnSpc>
        <a:spcBef>
          <a:spcPts val="43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1778000" marR="0" indent="-444500" algn="l" defTabSz="608541" rtl="0" latinLnBrk="0">
        <a:lnSpc>
          <a:spcPct val="100000"/>
        </a:lnSpc>
        <a:spcBef>
          <a:spcPts val="43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2222500" marR="0" indent="-444500" algn="l" defTabSz="608541" rtl="0" latinLnBrk="0">
        <a:lnSpc>
          <a:spcPct val="100000"/>
        </a:lnSpc>
        <a:spcBef>
          <a:spcPts val="43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2667000" marR="0" indent="-444500" algn="l" defTabSz="608541" rtl="0" latinLnBrk="0">
        <a:lnSpc>
          <a:spcPct val="100000"/>
        </a:lnSpc>
        <a:spcBef>
          <a:spcPts val="43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3111500" marR="0" indent="-444500" algn="l" defTabSz="608541" rtl="0" latinLnBrk="0">
        <a:lnSpc>
          <a:spcPct val="100000"/>
        </a:lnSpc>
        <a:spcBef>
          <a:spcPts val="43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3556000" marR="0" indent="-444500" algn="l" defTabSz="608541" rtl="0" latinLnBrk="0">
        <a:lnSpc>
          <a:spcPct val="100000"/>
        </a:lnSpc>
        <a:spcBef>
          <a:spcPts val="43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4000500" marR="0" indent="-444500" algn="l" defTabSz="608541" rtl="0" latinLnBrk="0">
        <a:lnSpc>
          <a:spcPct val="100000"/>
        </a:lnSpc>
        <a:spcBef>
          <a:spcPts val="43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6085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6085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6085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6085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6085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6085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6085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6085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6085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jp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jp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jp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第10章 函数"/>
          <p:cNvSpPr txBox="1">
            <a:spLocks noGrp="1"/>
          </p:cNvSpPr>
          <p:nvPr>
            <p:ph type="ctrTitle"/>
          </p:nvPr>
        </p:nvSpPr>
        <p:spPr>
          <a:xfrm>
            <a:off x="437620" y="5531991"/>
            <a:ext cx="12341119" cy="1054018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19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章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项目实战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：网络爬虫与抓取股票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数据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要使用函数首先需要声明函数，然后在需要的地方进行调用。函数的语法格式如下：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>
            <a:lvl1pPr defTabSz="279929">
              <a:defRPr sz="2852"/>
            </a:lvl1pPr>
          </a:lstStyle>
          <a:p>
            <a:r>
              <a:rPr lang="en-US" altLang="zh-CN" sz="6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HTML</a:t>
            </a:r>
            <a:r>
              <a:rPr lang="zh-CN" altLang="en-US" sz="6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代码</a:t>
            </a:r>
            <a:endParaRPr sz="6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6567" y="1585450"/>
            <a:ext cx="9766407" cy="7184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45264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要使用函数首先需要声明函数，然后在需要的地方进行调用。函数的语法格式如下：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>
            <a:lvl1pPr defTabSz="279929">
              <a:defRPr sz="2852"/>
            </a:lvl1pPr>
          </a:lstStyle>
          <a:p>
            <a:r>
              <a:rPr lang="en-US" altLang="zh-CN" sz="6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19.1.6 </a:t>
            </a:r>
            <a:r>
              <a:rPr lang="en-US" altLang="zh-CN" sz="6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6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数据存储技术</a:t>
            </a:r>
            <a:endParaRPr sz="6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3" name="fun 函数名(参数列表) : 返回值类型 {…"/>
          <p:cNvSpPr/>
          <p:nvPr/>
        </p:nvSpPr>
        <p:spPr>
          <a:xfrm>
            <a:off x="2267479" y="3759957"/>
            <a:ext cx="12078527" cy="2360689"/>
          </a:xfrm>
          <a:prstGeom prst="rect">
            <a:avLst/>
          </a:prstGeom>
          <a:solidFill>
            <a:srgbClr val="D4E3FE"/>
          </a:solidFill>
          <a:ln w="0">
            <a:solidFill>
              <a:schemeClr val="bg2">
                <a:lumMod val="90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30729" tIns="330729" rIns="330729" bIns="330729" anchor="ctr">
            <a:spAutoFit/>
          </a:bodyPr>
          <a:lstStyle/>
          <a:p>
            <a:pPr algn="l" defTabSz="476250">
              <a:tabLst>
                <a:tab pos="342900" algn="l"/>
              </a:tabLst>
              <a:defRPr sz="2200"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pP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数据分析完成需要保存起来，最理想的数据保存场所是数据库，由于这些数据是关联的关系型数据库是首先的，如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Oracle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、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SQL Server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、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MySQL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和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SQLite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等</a:t>
            </a:r>
            <a:r>
              <a:rPr lang="zh-CN" altLang="en-US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。</a:t>
            </a:r>
            <a:endParaRPr lang="en-US" altLang="zh-CN" dirty="0" smtClean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algn="l" defTabSz="476250">
              <a:tabLst>
                <a:tab pos="342900" algn="l"/>
              </a:tabLst>
              <a:defRPr sz="2200"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pPr>
            <a:endParaRPr lang="zh-CN" altLang="en-US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algn="l" defTabSz="476250">
              <a:tabLst>
                <a:tab pos="342900" algn="l"/>
              </a:tabLst>
              <a:defRPr sz="2200"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pP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少量数据也可以保存到文件中，这些文件应该是结构化的文档，采用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XML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、</a:t>
            </a:r>
            <a:r>
              <a:rPr lang="en-US" altLang="zh-CN" dirty="0" err="1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JSON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和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CSV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等数据交换格式。</a:t>
            </a:r>
          </a:p>
        </p:txBody>
      </p:sp>
    </p:spTree>
    <p:extLst>
      <p:ext uri="{BB962C8B-B14F-4D97-AF65-F5344CB8AC3E}">
        <p14:creationId xmlns:p14="http://schemas.microsoft.com/office/powerpoint/2010/main" val="105825858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10.1  函数声明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19.2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爬取数据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7721981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参数列表语法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19.2.1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网页中静态和动态数据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571" y="2221887"/>
            <a:ext cx="13803086" cy="5362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10.1  函数声明…"/>
          <p:cNvSpPr txBox="1">
            <a:spLocks noGrp="1"/>
          </p:cNvSpPr>
          <p:nvPr>
            <p:ph type="body" idx="1"/>
          </p:nvPr>
        </p:nvSpPr>
        <p:spPr>
          <a:xfrm>
            <a:off x="2706687" y="2085181"/>
            <a:ext cx="11562292" cy="6548438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 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获得静态数据</a:t>
            </a:r>
            <a:endParaRPr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en-US" altLang="zh-CN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 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获得动态数据</a:t>
            </a:r>
            <a:endParaRPr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en-US" altLang="zh-CN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3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 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伪装成</a:t>
            </a:r>
            <a:r>
              <a:rPr lang="zh-CN" altLang="en-US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浏览器</a:t>
            </a:r>
            <a:endParaRPr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57" name="课程内容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19.2.2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lang="en-US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urllib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爬取数据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0162333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10.1  函数声明…"/>
          <p:cNvSpPr txBox="1">
            <a:spLocks noGrp="1"/>
          </p:cNvSpPr>
          <p:nvPr>
            <p:ph type="body" idx="1"/>
          </p:nvPr>
        </p:nvSpPr>
        <p:spPr>
          <a:xfrm>
            <a:off x="2706687" y="2085181"/>
            <a:ext cx="11562292" cy="6548438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 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安装和配置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Selenium</a:t>
            </a:r>
            <a:endParaRPr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en-US" altLang="zh-CN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 Selenium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常用</a:t>
            </a:r>
            <a:r>
              <a:rPr lang="en-US" altLang="zh-CN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API</a:t>
            </a:r>
            <a:endParaRPr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57" name="课程内容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19.2.3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Selenium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爬取数据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2799059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10.2  返回特殊数据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19.3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分析数据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参数列表语法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19.3.1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使用正则表达式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2444" y="1991018"/>
            <a:ext cx="10980484" cy="7353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1009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10.2.1  无返回数据与Unit类型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示例代码如下：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1" name="//代码文件：chapter10/src/com/a51work6/section2/ch10.2.1.kt…"/>
          <p:cNvSpPr txBox="1"/>
          <p:nvPr/>
        </p:nvSpPr>
        <p:spPr>
          <a:xfrm>
            <a:off x="2267479" y="1707727"/>
            <a:ext cx="11721042" cy="7777556"/>
          </a:xfrm>
          <a:prstGeom prst="rect">
            <a:avLst/>
          </a:prstGeom>
          <a:solidFill>
            <a:srgbClr val="FFF995"/>
          </a:solidFill>
          <a:ln w="3175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30729" tIns="330729" rIns="330729" bIns="330729" anchor="ctr">
            <a:spAutoFit/>
          </a:bodyPr>
          <a:lstStyle/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# coding=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utf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-8</a:t>
            </a: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#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代码文件：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chapter21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ch21.3.1.py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import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urllib.request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import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os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import re</a:t>
            </a: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url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= 'http://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p.weather.com.cn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/'</a:t>
            </a: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def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findallimageurl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htmlstr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): </a:t>
            </a: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"""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从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HTML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代码中查找匹配的字符串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"""</a:t>
            </a: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   #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定义正则表达式</a:t>
            </a: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pattern =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r'http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://\S+(?:\.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|\.jpg)'	①</a:t>
            </a: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  return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re.findall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(pattern,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htmlstr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)  ②</a:t>
            </a: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def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getfilename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urlstr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):</a:t>
            </a: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 """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根据图片连接地址截取图片名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""“</a:t>
            </a: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…….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470461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10.1  函数声明…"/>
          <p:cNvSpPr txBox="1">
            <a:spLocks noGrp="1"/>
          </p:cNvSpPr>
          <p:nvPr>
            <p:ph type="body" idx="1"/>
          </p:nvPr>
        </p:nvSpPr>
        <p:spPr>
          <a:xfrm>
            <a:off x="2706687" y="2085181"/>
            <a:ext cx="11562292" cy="6548438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 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安装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BeautifulSoup</a:t>
            </a:r>
            <a:endParaRPr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en-US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</a:t>
            </a:r>
            <a:r>
              <a:rPr 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 </a:t>
            </a:r>
            <a:r>
              <a:rPr lang="en-US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BeautifulSoup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常用</a:t>
            </a:r>
            <a:r>
              <a:rPr 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API</a:t>
            </a:r>
            <a:endParaRPr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57" name="课程内容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19.3.2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BeautifulSoup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库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9806478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10.1  函数声明…"/>
          <p:cNvSpPr txBox="1">
            <a:spLocks noGrp="1"/>
          </p:cNvSpPr>
          <p:nvPr>
            <p:ph type="body" idx="1"/>
          </p:nvPr>
        </p:nvSpPr>
        <p:spPr>
          <a:xfrm>
            <a:off x="2706687" y="2085181"/>
            <a:ext cx="11562292" cy="6548438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19.1 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	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网络爬虫技术概述</a:t>
            </a:r>
            <a:endParaRPr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en-US" altLang="zh-CN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19.2 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	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爬取数据</a:t>
            </a:r>
            <a:endParaRPr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en-US" altLang="zh-CN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19.3 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	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分析数据</a:t>
            </a:r>
            <a:endParaRPr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en-US" altLang="zh-CN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19.4 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	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项目实战：抓取纳斯达克股票</a:t>
            </a:r>
            <a:r>
              <a:rPr lang="zh-CN" altLang="en-US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数据</a:t>
            </a:r>
            <a:endParaRPr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57" name="课程内容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latin typeface="微软雅黑" panose="020B0503020204020204" pitchFamily="34" charset="-122"/>
                <a:ea typeface="微软雅黑" panose="020B0503020204020204" pitchFamily="34" charset="-122"/>
              </a:rPr>
              <a:t>课程内容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10.2  返回特殊数据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19.4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项目实战：抓取纳斯达克股票数据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0325695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10.2.1  无返回数据与Unit类型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21.4.2 	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检测数据是否更新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1" name="//代码文件：chapter10/src/com/a51work6/section2/ch10.2.1.kt…"/>
          <p:cNvSpPr txBox="1"/>
          <p:nvPr/>
        </p:nvSpPr>
        <p:spPr>
          <a:xfrm>
            <a:off x="2267479" y="1707727"/>
            <a:ext cx="11721042" cy="7777556"/>
          </a:xfrm>
          <a:prstGeom prst="rect">
            <a:avLst/>
          </a:prstGeom>
          <a:solidFill>
            <a:srgbClr val="FFF995"/>
          </a:solidFill>
          <a:ln w="3175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30729" tIns="330729" rIns="330729" bIns="330729" anchor="ctr">
            <a:spAutoFit/>
          </a:bodyPr>
          <a:lstStyle/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# coding=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utf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-8</a:t>
            </a: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#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代码文件：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chapter21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ch21.4.2.py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"""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项目实战：抓取纳斯达克股票数据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"""</a:t>
            </a: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import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urllib.request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import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hashlib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from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bs4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import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BeautifulSoup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import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os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url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= 'https://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www.nasdaq.com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/symbol/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aapl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/historical#.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UWdnJBDMhHk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'</a:t>
            </a: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def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validateUpdate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(html):</a:t>
            </a: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  """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验证数据是否更新，更新返回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True，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未更新返回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False"""</a:t>
            </a: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  #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创建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md5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对象</a:t>
            </a: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md5obj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hashlib.md5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() ①</a:t>
            </a: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md5obj.update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html.encode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(encoding='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utf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-8')) ②</a:t>
            </a: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md5code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md5obj.hexdigest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() ③</a:t>
            </a: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  print(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md5code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……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参数列表语法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找到裹挟数据的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HTML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字符串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3072" y="1969247"/>
            <a:ext cx="10980484" cy="7353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13989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10.2.1  无返回数据与Unit类型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19.4.3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分析数据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1" name="//代码文件：chapter10/src/com/a51work6/section2/ch10.2.1.kt…"/>
          <p:cNvSpPr txBox="1"/>
          <p:nvPr/>
        </p:nvSpPr>
        <p:spPr>
          <a:xfrm>
            <a:off x="2245708" y="1412948"/>
            <a:ext cx="11721042" cy="8747052"/>
          </a:xfrm>
          <a:prstGeom prst="rect">
            <a:avLst/>
          </a:prstGeom>
          <a:solidFill>
            <a:srgbClr val="FFF995"/>
          </a:solidFill>
          <a:ln w="3175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30729" tIns="330729" rIns="330729" bIns="330729" anchor="ctr">
            <a:spAutoFit/>
          </a:bodyPr>
          <a:lstStyle/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if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validateUpdate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divstring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):  #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数据更新</a:t>
            </a: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#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分析数据</a:t>
            </a: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trlist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sp.select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('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div#quotes_content_left_pnlAJAX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table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tbody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') ①</a:t>
            </a: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  data = []</a:t>
            </a: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  for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trlist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②</a:t>
            </a: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trtext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tr.text.strip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('\n\r ') ③</a:t>
            </a: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      if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trtext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== '': ④</a:t>
            </a: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          continue</a:t>
            </a: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      rows =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re.split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(r'\s+',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trtext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) ⑤</a:t>
            </a: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     </a:t>
            </a: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      fields = {} ⑥</a:t>
            </a: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      fields['Date'] = rows[0]</a:t>
            </a: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      fields['Open'] = float(rows[1])</a:t>
            </a: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      fields['High'] = float(rows[2])</a:t>
            </a: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      fields['Low'] = float(rows[3])</a:t>
            </a: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      fields['Close'] = float(rows[4])</a:t>
            </a: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      fields['Volume'] =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int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(rows[5].replace(',', '')) ⑦</a:t>
            </a: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data.append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(fields)</a:t>
            </a: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  print(data)</a:t>
            </a: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  #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TODO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保存数据到数据库</a:t>
            </a:r>
          </a:p>
        </p:txBody>
      </p:sp>
    </p:spTree>
    <p:extLst>
      <p:ext uri="{BB962C8B-B14F-4D97-AF65-F5344CB8AC3E}">
        <p14:creationId xmlns:p14="http://schemas.microsoft.com/office/powerpoint/2010/main" val="342137910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参数列表语法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CSS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选择器路径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3072" y="1882161"/>
            <a:ext cx="10980484" cy="7353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70329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参数列表语法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19.4.4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保存数据到数据库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0589" y="2794000"/>
            <a:ext cx="11254604" cy="391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72233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10.1  函数声明…"/>
          <p:cNvSpPr txBox="1">
            <a:spLocks noGrp="1"/>
          </p:cNvSpPr>
          <p:nvPr>
            <p:ph type="body" idx="1"/>
          </p:nvPr>
        </p:nvSpPr>
        <p:spPr>
          <a:xfrm>
            <a:off x="2706687" y="2085181"/>
            <a:ext cx="11562292" cy="6548438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1. 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股票信息表</a:t>
            </a:r>
            <a:endParaRPr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en-US" altLang="zh-CN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 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股票历史价格表</a:t>
            </a:r>
            <a:endParaRPr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57" name="课程内容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数据库设计模型中各个表说明如下：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8500242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10.2.2  永远不会正常返回数据与Nothing类型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defTabSz="505089">
              <a:defRPr sz="5146"/>
            </a:lvl1pPr>
          </a:lstStyle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编写的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DDL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脚本文件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crebas.sql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4" name="//代码文件：chapter10/src/com/a51work6/section2/ch10.2.2.kt…"/>
          <p:cNvSpPr txBox="1"/>
          <p:nvPr/>
        </p:nvSpPr>
        <p:spPr>
          <a:xfrm>
            <a:off x="2131001" y="2160878"/>
            <a:ext cx="11721042" cy="7777556"/>
          </a:xfrm>
          <a:prstGeom prst="rect">
            <a:avLst/>
          </a:prstGeom>
          <a:solidFill>
            <a:srgbClr val="FFF995"/>
          </a:solidFill>
          <a:ln w="3175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30729" tIns="330729" rIns="330729" bIns="33072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4pPr lvl="3" indent="0" algn="l" defTabSz="476250">
              <a:tabLst>
                <a:tab pos="342900" algn="l"/>
              </a:tabLst>
              <a:defRPr sz="2100">
                <a:latin typeface="Arial" panose="020B0604020202020204" pitchFamily="34" charset="0"/>
                <a:ea typeface="Menlo"/>
                <a:cs typeface="Arial" panose="020B0604020202020204" pitchFamily="34" charset="0"/>
              </a:defRPr>
            </a:lvl4pPr>
          </a:lstStyle>
          <a:p>
            <a:pPr lvl="3"/>
            <a:r>
              <a:rPr lang="en-US" altLang="zh-CN" dirty="0"/>
              <a:t>/*============================================*/</a:t>
            </a:r>
          </a:p>
          <a:p>
            <a:pPr lvl="3"/>
            <a:r>
              <a:rPr lang="en-US" altLang="zh-CN" dirty="0"/>
              <a:t>/* </a:t>
            </a:r>
            <a:r>
              <a:rPr lang="zh-CN" altLang="en-US" dirty="0"/>
              <a:t>股票信息数据库</a:t>
            </a:r>
            <a:r>
              <a:rPr lang="en-US" dirty="0" err="1"/>
              <a:t>DDL</a:t>
            </a:r>
            <a:r>
              <a:rPr lang="zh-CN" altLang="en-US" dirty="0"/>
              <a:t>脚本                                    *</a:t>
            </a:r>
            <a:r>
              <a:rPr lang="en-US" altLang="zh-CN" dirty="0"/>
              <a:t>/</a:t>
            </a:r>
          </a:p>
          <a:p>
            <a:pPr lvl="3"/>
            <a:r>
              <a:rPr lang="en-US" altLang="zh-CN" dirty="0"/>
              <a:t>/* </a:t>
            </a:r>
            <a:r>
              <a:rPr lang="zh-CN" altLang="en-US" dirty="0"/>
              <a:t>代码文件：代码</a:t>
            </a:r>
            <a:r>
              <a:rPr lang="en-US" altLang="zh-CN" dirty="0"/>
              <a:t>\</a:t>
            </a:r>
            <a:r>
              <a:rPr lang="en-US" dirty="0" err="1"/>
              <a:t>chapter21</a:t>
            </a:r>
            <a:r>
              <a:rPr lang="en-US" dirty="0"/>
              <a:t>\21.4\</a:t>
            </a:r>
            <a:r>
              <a:rPr lang="en-US" dirty="0" err="1"/>
              <a:t>db</a:t>
            </a:r>
            <a:r>
              <a:rPr lang="en-US" dirty="0"/>
              <a:t>\</a:t>
            </a:r>
            <a:r>
              <a:rPr lang="en-US" dirty="0" err="1"/>
              <a:t>crebas.sql</a:t>
            </a:r>
            <a:r>
              <a:rPr lang="en-US" dirty="0"/>
              <a:t>                  */</a:t>
            </a:r>
          </a:p>
          <a:p>
            <a:pPr lvl="3"/>
            <a:r>
              <a:rPr lang="en-US" dirty="0"/>
              <a:t>/*============================================*/</a:t>
            </a:r>
          </a:p>
          <a:p>
            <a:pPr lvl="3"/>
            <a:endParaRPr lang="en-US" dirty="0"/>
          </a:p>
          <a:p>
            <a:pPr lvl="3"/>
            <a:r>
              <a:rPr lang="en-US" dirty="0"/>
              <a:t>/* </a:t>
            </a:r>
            <a:r>
              <a:rPr lang="zh-CN" altLang="en-US" dirty="0"/>
              <a:t>创建数据库 *</a:t>
            </a:r>
            <a:r>
              <a:rPr lang="en-US" altLang="zh-CN" dirty="0"/>
              <a:t>/</a:t>
            </a:r>
          </a:p>
          <a:p>
            <a:pPr lvl="3"/>
            <a:r>
              <a:rPr lang="en-US" dirty="0"/>
              <a:t>create database if not exists NASDAQ;</a:t>
            </a:r>
          </a:p>
          <a:p>
            <a:pPr lvl="3"/>
            <a:endParaRPr lang="en-US" dirty="0"/>
          </a:p>
          <a:p>
            <a:pPr lvl="3"/>
            <a:r>
              <a:rPr lang="en-US" dirty="0"/>
              <a:t>use NASDAQ;</a:t>
            </a:r>
          </a:p>
          <a:p>
            <a:pPr lvl="3"/>
            <a:endParaRPr lang="en-US" dirty="0"/>
          </a:p>
          <a:p>
            <a:pPr lvl="3"/>
            <a:r>
              <a:rPr lang="en-US" dirty="0"/>
              <a:t>drop table if exists </a:t>
            </a:r>
            <a:r>
              <a:rPr lang="en-US" dirty="0" err="1"/>
              <a:t>HistoricalQuote</a:t>
            </a:r>
            <a:r>
              <a:rPr lang="en-US" dirty="0"/>
              <a:t>;</a:t>
            </a:r>
          </a:p>
          <a:p>
            <a:pPr lvl="3"/>
            <a:endParaRPr lang="en-US" dirty="0"/>
          </a:p>
          <a:p>
            <a:pPr lvl="3"/>
            <a:r>
              <a:rPr lang="en-US" dirty="0"/>
              <a:t>drop table if exists Stocks;</a:t>
            </a:r>
          </a:p>
          <a:p>
            <a:pPr lvl="3"/>
            <a:endParaRPr lang="en-US" dirty="0"/>
          </a:p>
          <a:p>
            <a:pPr lvl="3"/>
            <a:r>
              <a:rPr lang="en-US" dirty="0"/>
              <a:t>/*============================================*/</a:t>
            </a:r>
          </a:p>
          <a:p>
            <a:pPr lvl="3"/>
            <a:r>
              <a:rPr lang="en-US" dirty="0"/>
              <a:t>/* Table: </a:t>
            </a:r>
            <a:r>
              <a:rPr lang="en-US" dirty="0" err="1"/>
              <a:t>HistoricalQuote</a:t>
            </a:r>
            <a:r>
              <a:rPr lang="en-US" dirty="0"/>
              <a:t>                                       */</a:t>
            </a:r>
          </a:p>
          <a:p>
            <a:pPr lvl="3"/>
            <a:r>
              <a:rPr lang="en-US" dirty="0"/>
              <a:t>/*============================================*/</a:t>
            </a:r>
          </a:p>
          <a:p>
            <a:pPr lvl="3"/>
            <a:r>
              <a:rPr lang="en-US" dirty="0"/>
              <a:t>create table </a:t>
            </a:r>
            <a:r>
              <a:rPr lang="en-US" dirty="0" err="1"/>
              <a:t>HistoricalQuote</a:t>
            </a:r>
            <a:endParaRPr lang="en-US" dirty="0"/>
          </a:p>
          <a:p>
            <a:pPr lvl="3"/>
            <a:r>
              <a:rPr lang="en-US" dirty="0"/>
              <a:t>(</a:t>
            </a:r>
          </a:p>
          <a:p>
            <a:pPr lvl="3"/>
            <a:r>
              <a:rPr lang="en-US" dirty="0"/>
              <a:t>   </a:t>
            </a:r>
            <a:r>
              <a:rPr lang="en-US" dirty="0" err="1"/>
              <a:t>HDate</a:t>
            </a:r>
            <a:r>
              <a:rPr lang="en-US" dirty="0"/>
              <a:t>               date not null,</a:t>
            </a:r>
          </a:p>
          <a:p>
            <a:pPr lvl="3"/>
            <a:r>
              <a:rPr lang="en-US" dirty="0"/>
              <a:t>   Open                decimal(8,4),</a:t>
            </a:r>
          </a:p>
          <a:p>
            <a:pPr lvl="3"/>
            <a:r>
              <a:rPr lang="en-US" dirty="0" smtClean="0"/>
              <a:t>……</a:t>
            </a:r>
            <a:endParaRPr lang="en-US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10.2.2  永远不会正常返回数据与Nothing类型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defTabSz="505089">
              <a:defRPr sz="5146"/>
            </a:lvl1pPr>
          </a:lstStyle>
          <a:p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19.4.5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爬虫工作计划任务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4" name="//代码文件：chapter10/src/com/a51work6/section2/ch10.2.2.kt…"/>
          <p:cNvSpPr txBox="1"/>
          <p:nvPr/>
        </p:nvSpPr>
        <p:spPr>
          <a:xfrm>
            <a:off x="2131001" y="2160878"/>
            <a:ext cx="11721042" cy="7777556"/>
          </a:xfrm>
          <a:prstGeom prst="rect">
            <a:avLst/>
          </a:prstGeom>
          <a:solidFill>
            <a:srgbClr val="FFF995"/>
          </a:solidFill>
          <a:ln w="3175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30729" tIns="330729" rIns="330729" bIns="33072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4pPr lvl="3" indent="0" algn="l" defTabSz="476250">
              <a:tabLst>
                <a:tab pos="342900" algn="l"/>
              </a:tabLst>
              <a:defRPr sz="2100">
                <a:latin typeface="Arial" panose="020B0604020202020204" pitchFamily="34" charset="0"/>
                <a:ea typeface="Menlo"/>
                <a:cs typeface="Arial" panose="020B0604020202020204" pitchFamily="34" charset="0"/>
              </a:defRPr>
            </a:lvl4pPr>
          </a:lstStyle>
          <a:p>
            <a:pPr lvl="3"/>
            <a:r>
              <a:rPr lang="en-US" altLang="zh-CN" dirty="0"/>
              <a:t># coding=</a:t>
            </a:r>
            <a:r>
              <a:rPr lang="en-US" altLang="zh-CN" dirty="0" err="1"/>
              <a:t>utf</a:t>
            </a:r>
            <a:r>
              <a:rPr lang="en-US" altLang="zh-CN" dirty="0"/>
              <a:t>-8</a:t>
            </a:r>
          </a:p>
          <a:p>
            <a:pPr lvl="3"/>
            <a:r>
              <a:rPr lang="en-US" altLang="zh-CN" dirty="0"/>
              <a:t># </a:t>
            </a:r>
            <a:r>
              <a:rPr lang="zh-CN" altLang="en-US" dirty="0"/>
              <a:t>代码文件：</a:t>
            </a:r>
            <a:r>
              <a:rPr lang="en-US" altLang="zh-CN" dirty="0" err="1"/>
              <a:t>chapter21</a:t>
            </a:r>
            <a:r>
              <a:rPr lang="en-US" altLang="zh-CN" dirty="0"/>
              <a:t>/</a:t>
            </a:r>
            <a:r>
              <a:rPr lang="en-US" altLang="zh-CN" dirty="0" err="1"/>
              <a:t>ch21.4.5-end.py</a:t>
            </a:r>
            <a:endParaRPr lang="en-US" altLang="zh-CN" dirty="0"/>
          </a:p>
          <a:p>
            <a:pPr lvl="3"/>
            <a:endParaRPr lang="en-US" altLang="zh-CN" dirty="0"/>
          </a:p>
          <a:p>
            <a:pPr lvl="3"/>
            <a:r>
              <a:rPr lang="en-US" altLang="zh-CN" dirty="0"/>
              <a:t>"""</a:t>
            </a:r>
            <a:r>
              <a:rPr lang="zh-CN" altLang="en-US" dirty="0"/>
              <a:t>项目实战：抓取纳斯达克股票数据</a:t>
            </a:r>
            <a:r>
              <a:rPr lang="en-US" altLang="zh-CN" dirty="0"/>
              <a:t>"""</a:t>
            </a:r>
          </a:p>
          <a:p>
            <a:pPr lvl="3"/>
            <a:r>
              <a:rPr lang="en-US" altLang="zh-CN" dirty="0"/>
              <a:t>import </a:t>
            </a:r>
            <a:r>
              <a:rPr lang="en-US" altLang="zh-CN" dirty="0" err="1"/>
              <a:t>datetime</a:t>
            </a:r>
            <a:endParaRPr lang="en-US" altLang="zh-CN" dirty="0"/>
          </a:p>
          <a:p>
            <a:pPr lvl="3"/>
            <a:r>
              <a:rPr lang="en-US" altLang="zh-CN" dirty="0"/>
              <a:t>import </a:t>
            </a:r>
            <a:r>
              <a:rPr lang="en-US" altLang="zh-CN" dirty="0" err="1"/>
              <a:t>hashlib</a:t>
            </a:r>
            <a:endParaRPr lang="en-US" altLang="zh-CN" dirty="0"/>
          </a:p>
          <a:p>
            <a:pPr lvl="3"/>
            <a:r>
              <a:rPr lang="en-US" altLang="zh-CN" dirty="0"/>
              <a:t>import logging</a:t>
            </a:r>
          </a:p>
          <a:p>
            <a:pPr lvl="3"/>
            <a:r>
              <a:rPr lang="en-US" altLang="zh-CN" dirty="0"/>
              <a:t>import </a:t>
            </a:r>
            <a:r>
              <a:rPr lang="en-US" altLang="zh-CN" dirty="0" err="1"/>
              <a:t>os</a:t>
            </a:r>
            <a:endParaRPr lang="en-US" altLang="zh-CN" dirty="0"/>
          </a:p>
          <a:p>
            <a:pPr lvl="3"/>
            <a:r>
              <a:rPr lang="en-US" altLang="zh-CN" dirty="0"/>
              <a:t>import re</a:t>
            </a:r>
          </a:p>
          <a:p>
            <a:pPr lvl="3"/>
            <a:r>
              <a:rPr lang="en-US" altLang="zh-CN" dirty="0"/>
              <a:t>import threading</a:t>
            </a:r>
          </a:p>
          <a:p>
            <a:pPr lvl="3"/>
            <a:r>
              <a:rPr lang="en-US" altLang="zh-CN" dirty="0"/>
              <a:t>import time</a:t>
            </a:r>
          </a:p>
          <a:p>
            <a:pPr lvl="3"/>
            <a:r>
              <a:rPr lang="en-US" altLang="zh-CN" dirty="0"/>
              <a:t>import </a:t>
            </a:r>
            <a:r>
              <a:rPr lang="en-US" altLang="zh-CN" dirty="0" err="1"/>
              <a:t>urllib.request</a:t>
            </a:r>
            <a:endParaRPr lang="en-US" altLang="zh-CN" dirty="0"/>
          </a:p>
          <a:p>
            <a:pPr lvl="3"/>
            <a:endParaRPr lang="en-US" altLang="zh-CN" dirty="0"/>
          </a:p>
          <a:p>
            <a:pPr lvl="3"/>
            <a:r>
              <a:rPr lang="en-US" altLang="zh-CN" dirty="0"/>
              <a:t>from </a:t>
            </a:r>
            <a:r>
              <a:rPr lang="en-US" altLang="zh-CN" dirty="0" err="1"/>
              <a:t>bs4</a:t>
            </a:r>
            <a:r>
              <a:rPr lang="en-US" altLang="zh-CN" dirty="0"/>
              <a:t> import </a:t>
            </a:r>
            <a:r>
              <a:rPr lang="en-US" altLang="zh-CN" dirty="0" err="1"/>
              <a:t>BeautifulSoup</a:t>
            </a:r>
            <a:endParaRPr lang="en-US" altLang="zh-CN" dirty="0"/>
          </a:p>
          <a:p>
            <a:pPr lvl="3"/>
            <a:endParaRPr lang="en-US" altLang="zh-CN" dirty="0"/>
          </a:p>
          <a:p>
            <a:pPr lvl="3"/>
            <a:r>
              <a:rPr lang="en-US" altLang="zh-CN" dirty="0"/>
              <a:t>from </a:t>
            </a:r>
            <a:r>
              <a:rPr lang="en-US" altLang="zh-CN" dirty="0" err="1"/>
              <a:t>db.db_access</a:t>
            </a:r>
            <a:r>
              <a:rPr lang="en-US" altLang="zh-CN" dirty="0"/>
              <a:t> import </a:t>
            </a:r>
            <a:r>
              <a:rPr lang="en-US" altLang="zh-CN" dirty="0" err="1"/>
              <a:t>insert_hisq_data</a:t>
            </a:r>
            <a:endParaRPr lang="en-US" altLang="zh-CN" dirty="0"/>
          </a:p>
          <a:p>
            <a:pPr lvl="3"/>
            <a:endParaRPr lang="en-US" altLang="zh-CN" dirty="0"/>
          </a:p>
          <a:p>
            <a:pPr lvl="3"/>
            <a:r>
              <a:rPr lang="en-US" altLang="zh-CN" dirty="0" err="1"/>
              <a:t>logging.basicConfig</a:t>
            </a:r>
            <a:r>
              <a:rPr lang="en-US" altLang="zh-CN" dirty="0"/>
              <a:t>(level=</a:t>
            </a:r>
            <a:r>
              <a:rPr lang="en-US" altLang="zh-CN" dirty="0" err="1"/>
              <a:t>logging.INFO</a:t>
            </a:r>
            <a:r>
              <a:rPr lang="en-US" altLang="zh-CN" dirty="0"/>
              <a:t>,</a:t>
            </a:r>
          </a:p>
          <a:p>
            <a:pPr lvl="3"/>
            <a:r>
              <a:rPr lang="en-US" altLang="zh-CN" dirty="0"/>
              <a:t>                    format='%(</a:t>
            </a:r>
            <a:r>
              <a:rPr lang="en-US" altLang="zh-CN" dirty="0" err="1"/>
              <a:t>asctime</a:t>
            </a:r>
            <a:r>
              <a:rPr lang="en-US" altLang="zh-CN" dirty="0"/>
              <a:t>)s - %(</a:t>
            </a:r>
            <a:r>
              <a:rPr lang="en-US" altLang="zh-CN" dirty="0" err="1"/>
              <a:t>threadName</a:t>
            </a:r>
            <a:r>
              <a:rPr lang="en-US" altLang="zh-CN" dirty="0"/>
              <a:t>)s - '</a:t>
            </a:r>
          </a:p>
          <a:p>
            <a:pPr lvl="3"/>
            <a:r>
              <a:rPr lang="en-US" altLang="zh-CN" dirty="0"/>
              <a:t>                           '%(name)s - %(</a:t>
            </a:r>
            <a:r>
              <a:rPr lang="en-US" altLang="zh-CN" dirty="0" err="1"/>
              <a:t>funcName</a:t>
            </a:r>
            <a:r>
              <a:rPr lang="en-US" altLang="zh-CN" dirty="0"/>
              <a:t>)s - %(</a:t>
            </a:r>
            <a:r>
              <a:rPr lang="en-US" altLang="zh-CN" dirty="0" err="1"/>
              <a:t>levelname</a:t>
            </a:r>
            <a:r>
              <a:rPr lang="en-US" altLang="zh-CN" dirty="0"/>
              <a:t>)s - %(message)s') </a:t>
            </a:r>
          </a:p>
          <a:p>
            <a:pPr lvl="3"/>
            <a:r>
              <a:rPr lang="en-US" altLang="zh-CN" dirty="0"/>
              <a:t>logger = </a:t>
            </a:r>
            <a:r>
              <a:rPr lang="en-US" altLang="zh-CN" dirty="0" err="1"/>
              <a:t>logging.getLogger</a:t>
            </a:r>
            <a:r>
              <a:rPr lang="en-US" altLang="zh-CN" dirty="0"/>
              <a:t>(__name__) </a:t>
            </a:r>
          </a:p>
          <a:p>
            <a:pPr lvl="3"/>
            <a:r>
              <a:rPr lang="en-US" dirty="0" smtClean="0"/>
              <a:t>……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435985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10.2.2  永远不会正常返回数据与Nothing类型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defTabSz="505089">
              <a:defRPr sz="5146"/>
            </a:lvl1pPr>
          </a:lstStyle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项目控制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台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8270" y="2980690"/>
            <a:ext cx="10919460" cy="4198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00353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10.1  函数声明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19.1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网络爬虫技术概述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QQ20180624-0.png" descr="QQ20180624-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14384" y="5870986"/>
            <a:ext cx="2133568" cy="2901494"/>
          </a:xfrm>
          <a:prstGeom prst="rect">
            <a:avLst/>
          </a:prstGeom>
          <a:ln w="12700">
            <a:miter lim="400000"/>
          </a:ln>
        </p:spPr>
      </p:pic>
      <p:pic>
        <p:nvPicPr>
          <p:cNvPr id="207" name="QQ20180624-1.png" descr="QQ20180624-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742268" y="5890941"/>
            <a:ext cx="2076248" cy="2861584"/>
          </a:xfrm>
          <a:prstGeom prst="rect">
            <a:avLst/>
          </a:prstGeom>
          <a:ln w="12700">
            <a:miter lim="400000"/>
          </a:ln>
        </p:spPr>
      </p:pic>
      <p:pic>
        <p:nvPicPr>
          <p:cNvPr id="208" name="QQ20180624-2.png" descr="QQ20180624-2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112832" y="5890941"/>
            <a:ext cx="2112266" cy="2861584"/>
          </a:xfrm>
          <a:prstGeom prst="rect">
            <a:avLst/>
          </a:prstGeom>
          <a:ln w="12700">
            <a:miter lim="400000"/>
          </a:ln>
        </p:spPr>
      </p:pic>
      <p:pic>
        <p:nvPicPr>
          <p:cNvPr id="209" name="QQ20180624-3.png" descr="QQ20180624-3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519414" y="5870986"/>
            <a:ext cx="2105598" cy="2901495"/>
          </a:xfrm>
          <a:prstGeom prst="rect">
            <a:avLst/>
          </a:prstGeom>
          <a:ln w="12700">
            <a:miter lim="400000"/>
          </a:ln>
        </p:spPr>
      </p:pic>
      <p:pic>
        <p:nvPicPr>
          <p:cNvPr id="210" name="logo.png" descr="logo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1142453" y="4697367"/>
            <a:ext cx="3447314" cy="128024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要使用函数首先需要声明函数，然后在需要的地方进行调用。函数的语法格式如下：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>
            <a:lvl1pPr defTabSz="279929">
              <a:defRPr sz="2852"/>
            </a:lvl1pPr>
          </a:lstStyle>
          <a:p>
            <a:r>
              <a:rPr lang="en-US" altLang="zh-CN" sz="6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19.1.1 </a:t>
            </a:r>
            <a:r>
              <a:rPr lang="en-US" altLang="zh-CN" sz="6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6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网络通信技术</a:t>
            </a:r>
            <a:endParaRPr sz="6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3" name="fun 函数名(参数列表) : 返回值类型 {…"/>
          <p:cNvSpPr/>
          <p:nvPr/>
        </p:nvSpPr>
        <p:spPr>
          <a:xfrm>
            <a:off x="2267479" y="4098511"/>
            <a:ext cx="12078527" cy="1683580"/>
          </a:xfrm>
          <a:prstGeom prst="rect">
            <a:avLst/>
          </a:prstGeom>
          <a:solidFill>
            <a:srgbClr val="D4E3FE"/>
          </a:solidFill>
          <a:ln w="0">
            <a:solidFill>
              <a:schemeClr val="bg2">
                <a:lumMod val="90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30729" tIns="330729" rIns="330729" bIns="330729" anchor="ctr">
            <a:spAutoFit/>
          </a:bodyPr>
          <a:lstStyle/>
          <a:p>
            <a:pPr algn="l" defTabSz="476250">
              <a:tabLst>
                <a:tab pos="342900" algn="l"/>
              </a:tabLst>
              <a:defRPr sz="2200"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pP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网络爬虫程序首先要通过网络通信技术访问互联网资源，这些资源通过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URL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指定，基于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HTTP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和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HTTPS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协议。具体而言在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Python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中可以通过</a:t>
            </a:r>
            <a:r>
              <a:rPr lang="en-US" altLang="zh-CN" dirty="0" err="1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urllib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库访问互联网资源，这些技术在本书第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18.4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节进行了全面而详细的介绍，这里不再赘述。</a:t>
            </a:r>
            <a:endParaRPr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要使用函数首先需要声明函数，然后在需要的地方进行调用。函数的语法格式如下：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>
            <a:lvl1pPr defTabSz="279929">
              <a:defRPr sz="2852"/>
            </a:lvl1pPr>
          </a:lstStyle>
          <a:p>
            <a:r>
              <a:rPr lang="en-US" altLang="zh-CN" sz="6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19.1.2 </a:t>
            </a:r>
            <a:r>
              <a:rPr lang="en-US" altLang="zh-CN" sz="6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6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多线程技术</a:t>
            </a:r>
            <a:endParaRPr sz="6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3" name="fun 函数名(参数列表) : 返回值类型 {…"/>
          <p:cNvSpPr/>
          <p:nvPr/>
        </p:nvSpPr>
        <p:spPr>
          <a:xfrm>
            <a:off x="2267479" y="3590679"/>
            <a:ext cx="12078527" cy="2699243"/>
          </a:xfrm>
          <a:prstGeom prst="rect">
            <a:avLst/>
          </a:prstGeom>
          <a:solidFill>
            <a:srgbClr val="D4E3FE"/>
          </a:solidFill>
          <a:ln w="0">
            <a:solidFill>
              <a:schemeClr val="bg2">
                <a:lumMod val="90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30729" tIns="330729" rIns="330729" bIns="330729" anchor="ctr">
            <a:spAutoFit/>
          </a:bodyPr>
          <a:lstStyle/>
          <a:p>
            <a:pPr algn="l" defTabSz="476250">
              <a:tabLst>
                <a:tab pos="342900" algn="l"/>
              </a:tabLst>
              <a:defRPr sz="2200"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pP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一些为搜索引擎抓取数据的爬虫，需要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24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小时不停地工作，而且数据量非常巨大，为提供效率这些爬虫往往通过多个线程并发执行的，这就需要使用多线程并发技术。另外有些爬虫只是访问专门的网站，定时抓取特定数据，例如股票数据是定时更新的，也可以通过多线程技术实现，主要是使用多线程休眠特性，而不是它的并发特性。可以通过一个子线程根据特定时间执行爬虫程序，然后休眠，然后再执行爬虫程序，这样周而复始。本书第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20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章详细介绍多线程技术，这里不再赘述。</a:t>
            </a:r>
            <a:endParaRPr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6952514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要使用函数首先需要声明函数，然后在需要的地方进行调用。函数的语法格式如下：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>
            <a:lvl1pPr defTabSz="279929">
              <a:defRPr sz="2852"/>
            </a:lvl1pPr>
          </a:lstStyle>
          <a:p>
            <a:r>
              <a:rPr lang="en-US" altLang="zh-CN" sz="6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19.1.3 </a:t>
            </a:r>
            <a:r>
              <a:rPr lang="en-US" altLang="zh-CN" sz="6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6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数据交换技术</a:t>
            </a:r>
            <a:endParaRPr sz="6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3" name="fun 函数名(参数列表) : 返回值类型 {…"/>
          <p:cNvSpPr/>
          <p:nvPr/>
        </p:nvSpPr>
        <p:spPr>
          <a:xfrm>
            <a:off x="2267479" y="4267788"/>
            <a:ext cx="12078527" cy="1345026"/>
          </a:xfrm>
          <a:prstGeom prst="rect">
            <a:avLst/>
          </a:prstGeom>
          <a:solidFill>
            <a:srgbClr val="D4E3FE"/>
          </a:solidFill>
          <a:ln w="0">
            <a:solidFill>
              <a:schemeClr val="bg2">
                <a:lumMod val="90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30729" tIns="330729" rIns="330729" bIns="330729" anchor="ctr">
            <a:spAutoFit/>
          </a:bodyPr>
          <a:lstStyle/>
          <a:p>
            <a:pPr algn="l" defTabSz="476250">
              <a:tabLst>
                <a:tab pos="342900" algn="l"/>
              </a:tabLst>
              <a:defRPr sz="2200"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pP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从互联网获得的资源可能是规范的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XML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、</a:t>
            </a:r>
            <a:r>
              <a:rPr lang="en-US" altLang="zh-CN" dirty="0" err="1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JSON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等数据格式，这些数据可以通过数据交换技术进行解析。本书第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16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章详细地介绍这些技术，这里不再赘述。</a:t>
            </a:r>
            <a:endParaRPr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8330196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要使用函数首先需要声明函数，然后在需要的地方进行调用。函数的语法格式如下：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>
            <a:lvl1pPr defTabSz="279929">
              <a:defRPr sz="2852"/>
            </a:lvl1pPr>
          </a:lstStyle>
          <a:p>
            <a:r>
              <a:rPr lang="en-US" altLang="zh-CN" sz="6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19</a:t>
            </a:r>
            <a:r>
              <a:rPr lang="en-US" sz="6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.1.4 </a:t>
            </a:r>
            <a:r>
              <a:rPr lang="en-US" sz="6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Web</a:t>
            </a:r>
            <a:r>
              <a:rPr lang="zh-CN" altLang="en-US" sz="6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前端技术</a:t>
            </a:r>
            <a:endParaRPr sz="6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8171" y="1884911"/>
            <a:ext cx="10922000" cy="7249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63034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要使用函数首先需要声明函数，然后在需要的地方进行调用。函数的语法格式如下：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>
            <a:lvl1pPr defTabSz="279929">
              <a:defRPr sz="2852"/>
            </a:lvl1pPr>
          </a:lstStyle>
          <a:p>
            <a:r>
              <a:rPr lang="en-US" altLang="zh-CN" sz="6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Firefox</a:t>
            </a:r>
            <a:r>
              <a:rPr lang="zh-CN" altLang="en-US" sz="6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浏览器</a:t>
            </a:r>
            <a:r>
              <a:rPr lang="en-US" altLang="zh-CN" sz="6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lang="zh-CN" altLang="en-US" sz="6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开发工具箱</a:t>
            </a:r>
            <a:endParaRPr sz="6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8722" y="1860649"/>
            <a:ext cx="9958935" cy="7037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86715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要使用函数首先需要声明函数，然后在需要的地方进行调用。函数的语法格式如下：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>
            <a:lvl1pPr defTabSz="279929">
              <a:defRPr sz="2852"/>
            </a:lvl1pPr>
          </a:lstStyle>
          <a:p>
            <a:r>
              <a:rPr lang="en-US" altLang="zh-CN" sz="6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19.1.5 </a:t>
            </a:r>
            <a:r>
              <a:rPr lang="en-US" altLang="zh-CN" sz="6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6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数据分析技术</a:t>
            </a:r>
            <a:endParaRPr sz="6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fun 函数名(参数列表) : 返回值类型 {…"/>
          <p:cNvSpPr/>
          <p:nvPr/>
        </p:nvSpPr>
        <p:spPr>
          <a:xfrm>
            <a:off x="2267479" y="2913571"/>
            <a:ext cx="12078527" cy="4053460"/>
          </a:xfrm>
          <a:prstGeom prst="rect">
            <a:avLst/>
          </a:prstGeom>
          <a:solidFill>
            <a:srgbClr val="D4E3FE"/>
          </a:solidFill>
          <a:ln w="0">
            <a:solidFill>
              <a:schemeClr val="bg2">
                <a:lumMod val="90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30729" tIns="330729" rIns="330729" bIns="330729" anchor="ctr">
            <a:spAutoFit/>
          </a:bodyPr>
          <a:lstStyle/>
          <a:p>
            <a:pPr algn="l" defTabSz="476250">
              <a:tabLst>
                <a:tab pos="342900" algn="l"/>
              </a:tabLst>
              <a:defRPr sz="2200"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pP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从互联网获得的数据往往需要数据分析，如果是规范的数据格式，如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XML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、</a:t>
            </a:r>
            <a:r>
              <a:rPr lang="en-US" altLang="zh-CN" dirty="0" err="1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JSON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等，可以通过本书第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16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章技术实现数据分析。但如果是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HTML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等数据，那么就非常的麻烦，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HTML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设计的初衷是给“人”使用的，而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XML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和</a:t>
            </a:r>
            <a:r>
              <a:rPr lang="en-US" altLang="zh-CN" dirty="0" err="1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JSON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是给计算机程序使用的。从服务器返回的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HTML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代码，虽然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HTML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代码杂乱无章而且数据量巨大，如图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21-3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所示。但通过浏览器加载后会呈现出漂亮的</a:t>
            </a:r>
            <a:r>
              <a:rPr lang="zh-CN" altLang="en-US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网页。</a:t>
            </a:r>
            <a:endParaRPr lang="en-US" altLang="zh-CN" dirty="0" smtClean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algn="l" defTabSz="476250">
              <a:tabLst>
                <a:tab pos="342900" algn="l"/>
              </a:tabLst>
              <a:defRPr sz="2200"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pPr>
            <a:endParaRPr lang="zh-CN" altLang="en-US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algn="l" defTabSz="476250">
              <a:tabLst>
                <a:tab pos="342900" algn="l"/>
              </a:tabLst>
              <a:defRPr sz="2200"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pP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一般人不会关心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HTML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代码，但作为网络爬虫的开发人员，则需要分析这些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HTML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代码，抽丝剥茧找到所需要的数据，这个工作是比较繁琐的，而且没有统一的规范，需要具体问题具体分析。所需要技术主要是字符串处理技术，还有正则表达式等技术。对于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HTML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代码的分析也可以借助第三方库，如</a:t>
            </a:r>
            <a:r>
              <a:rPr lang="en-US" altLang="zh-CN" dirty="0" err="1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BeautifulSoup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等。</a:t>
            </a:r>
          </a:p>
        </p:txBody>
      </p:sp>
    </p:spTree>
    <p:extLst>
      <p:ext uri="{BB962C8B-B14F-4D97-AF65-F5344CB8AC3E}">
        <p14:creationId xmlns:p14="http://schemas.microsoft.com/office/powerpoint/2010/main" val="259608358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2916" tIns="52916" rIns="52916" bIns="52916" numCol="1" spcCol="38100" rtlCol="0" anchor="ctr">
        <a:spAutoFit/>
      </a:bodyPr>
      <a:lstStyle>
        <a:defPPr marL="0" marR="0" indent="0" algn="ctr" defTabSz="60854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2916" tIns="52916" rIns="52916" bIns="52916" numCol="1" spcCol="38100" rtlCol="0" anchor="ctr">
        <a:spAutoFit/>
      </a:bodyPr>
      <a:lstStyle>
        <a:defPPr marL="0" marR="0" indent="0" algn="ctr" defTabSz="60854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2916" tIns="52916" rIns="52916" bIns="52916" numCol="1" spcCol="38100" rtlCol="0" anchor="ctr">
        <a:spAutoFit/>
      </a:bodyPr>
      <a:lstStyle>
        <a:defPPr marL="0" marR="0" indent="0" algn="ctr" defTabSz="60854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2916" tIns="52916" rIns="52916" bIns="52916" numCol="1" spcCol="38100" rtlCol="0" anchor="ctr">
        <a:spAutoFit/>
      </a:bodyPr>
      <a:lstStyle>
        <a:defPPr marL="0" marR="0" indent="0" algn="ctr" defTabSz="60854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</TotalTime>
  <Words>990</Words>
  <Application>Microsoft Macintosh PowerPoint</Application>
  <PresentationFormat>自定义</PresentationFormat>
  <Paragraphs>164</Paragraphs>
  <Slides>30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42" baseType="lpstr">
      <vt:lpstr>Avenir Roman</vt:lpstr>
      <vt:lpstr>Gill Sans</vt:lpstr>
      <vt:lpstr>Helvetica</vt:lpstr>
      <vt:lpstr>Helvetica Light</vt:lpstr>
      <vt:lpstr>Lantinghei SC Heavy</vt:lpstr>
      <vt:lpstr>Menlo</vt:lpstr>
      <vt:lpstr>Microsoft YaHei UI</vt:lpstr>
      <vt:lpstr>冬青黑体简体中文 W3</vt:lpstr>
      <vt:lpstr>微软雅黑</vt:lpstr>
      <vt:lpstr>微软雅黑 Light</vt:lpstr>
      <vt:lpstr>Arial</vt:lpstr>
      <vt:lpstr>White</vt:lpstr>
      <vt:lpstr>第19章 项目实战1：网络爬虫与抓取股票数据</vt:lpstr>
      <vt:lpstr>课程内容</vt:lpstr>
      <vt:lpstr>19.1  网络爬虫技术概述</vt:lpstr>
      <vt:lpstr>19.1.1  网络通信技术</vt:lpstr>
      <vt:lpstr>19.1.2  多线程技术</vt:lpstr>
      <vt:lpstr>19.1.3  数据交换技术</vt:lpstr>
      <vt:lpstr>19.1.4  Web前端技术</vt:lpstr>
      <vt:lpstr>Firefox浏览器Web开发工具箱</vt:lpstr>
      <vt:lpstr>19.1.5  数据分析技术</vt:lpstr>
      <vt:lpstr>HTML代码</vt:lpstr>
      <vt:lpstr>19.1.6  数据存储技术</vt:lpstr>
      <vt:lpstr>19.2  爬取数据</vt:lpstr>
      <vt:lpstr>19.2.1  网页中静态和动态数据</vt:lpstr>
      <vt:lpstr>19.2.2  使用urllib爬取数据</vt:lpstr>
      <vt:lpstr>19.2.3  使用Selenium爬取数据</vt:lpstr>
      <vt:lpstr>19.3  分析数据</vt:lpstr>
      <vt:lpstr>19.3.1  使用正则表达式</vt:lpstr>
      <vt:lpstr>示例代码如下：</vt:lpstr>
      <vt:lpstr>19.3.2  使用BeautifulSoup库</vt:lpstr>
      <vt:lpstr>19.4  项目实战：抓取纳斯达克股票数据</vt:lpstr>
      <vt:lpstr>21.4.2  检测数据是否更新</vt:lpstr>
      <vt:lpstr>找到裹挟数据的HTML字符串</vt:lpstr>
      <vt:lpstr>19.4.3  分析数据</vt:lpstr>
      <vt:lpstr>CSS选择器路径</vt:lpstr>
      <vt:lpstr>19.4.4  保存数据到数据库</vt:lpstr>
      <vt:lpstr>数据库设计模型中各个表说明如下：</vt:lpstr>
      <vt:lpstr>编写的DDL脚本文件crebas.sql：</vt:lpstr>
      <vt:lpstr>19.4.5  爬虫工作计划任务</vt:lpstr>
      <vt:lpstr>项目控制台</vt:lpstr>
      <vt:lpstr>PowerPoint 演示文稿</vt:lpstr>
    </vt:vector>
  </TitlesOfParts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第10章 函数</dc:title>
  <cp:lastModifiedBy>Microsoft Office 用户</cp:lastModifiedBy>
  <cp:revision>43</cp:revision>
  <dcterms:modified xsi:type="dcterms:W3CDTF">2019-07-30T03:59:04Z</dcterms:modified>
</cp:coreProperties>
</file>